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xml" ContentType="application/inkml+xml"/>
  <Override PartName="/ppt/ink/ink2.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comment1.xml" ContentType="application/vnd.openxmlformats-officedocument.presentationml.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ink/ink3.xml" ContentType="application/inkml+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ink/ink4.xml" ContentType="application/inkml+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3"/>
  </p:notesMasterIdLst>
  <p:sldIdLst>
    <p:sldId id="342" r:id="rId5"/>
    <p:sldId id="343" r:id="rId6"/>
    <p:sldId id="344" r:id="rId7"/>
    <p:sldId id="349" r:id="rId8"/>
    <p:sldId id="346" r:id="rId9"/>
    <p:sldId id="347" r:id="rId10"/>
    <p:sldId id="345" r:id="rId11"/>
    <p:sldId id="350" r:id="rId12"/>
    <p:sldId id="427" r:id="rId13"/>
    <p:sldId id="426" r:id="rId14"/>
    <p:sldId id="351" r:id="rId15"/>
    <p:sldId id="433" r:id="rId16"/>
    <p:sldId id="360" r:id="rId17"/>
    <p:sldId id="402" r:id="rId18"/>
    <p:sldId id="371" r:id="rId19"/>
    <p:sldId id="353" r:id="rId20"/>
    <p:sldId id="443" r:id="rId21"/>
    <p:sldId id="354" r:id="rId22"/>
    <p:sldId id="355" r:id="rId23"/>
    <p:sldId id="431" r:id="rId24"/>
    <p:sldId id="432" r:id="rId25"/>
    <p:sldId id="356" r:id="rId26"/>
    <p:sldId id="357" r:id="rId27"/>
    <p:sldId id="358" r:id="rId28"/>
    <p:sldId id="430" r:id="rId29"/>
    <p:sldId id="359" r:id="rId30"/>
    <p:sldId id="379" r:id="rId31"/>
    <p:sldId id="366" r:id="rId32"/>
    <p:sldId id="434" r:id="rId33"/>
    <p:sldId id="361" r:id="rId34"/>
    <p:sldId id="369" r:id="rId35"/>
    <p:sldId id="362" r:id="rId36"/>
    <p:sldId id="364" r:id="rId37"/>
    <p:sldId id="365" r:id="rId38"/>
    <p:sldId id="368" r:id="rId39"/>
    <p:sldId id="370" r:id="rId40"/>
    <p:sldId id="373" r:id="rId41"/>
    <p:sldId id="374" r:id="rId42"/>
    <p:sldId id="375" r:id="rId43"/>
    <p:sldId id="352" r:id="rId44"/>
    <p:sldId id="376" r:id="rId45"/>
    <p:sldId id="377" r:id="rId46"/>
    <p:sldId id="380" r:id="rId47"/>
    <p:sldId id="389" r:id="rId48"/>
    <p:sldId id="381" r:id="rId49"/>
    <p:sldId id="382" r:id="rId50"/>
    <p:sldId id="383" r:id="rId51"/>
    <p:sldId id="384" r:id="rId52"/>
    <p:sldId id="386" r:id="rId53"/>
    <p:sldId id="387" r:id="rId54"/>
    <p:sldId id="388" r:id="rId55"/>
    <p:sldId id="450" r:id="rId56"/>
    <p:sldId id="390" r:id="rId57"/>
    <p:sldId id="391" r:id="rId58"/>
    <p:sldId id="392" r:id="rId59"/>
    <p:sldId id="437" r:id="rId60"/>
    <p:sldId id="438" r:id="rId61"/>
    <p:sldId id="439" r:id="rId62"/>
    <p:sldId id="393" r:id="rId63"/>
    <p:sldId id="395" r:id="rId64"/>
    <p:sldId id="440" r:id="rId65"/>
    <p:sldId id="441" r:id="rId66"/>
    <p:sldId id="442" r:id="rId67"/>
    <p:sldId id="436" r:id="rId68"/>
    <p:sldId id="396" r:id="rId69"/>
    <p:sldId id="397" r:id="rId70"/>
    <p:sldId id="446" r:id="rId71"/>
    <p:sldId id="398" r:id="rId72"/>
    <p:sldId id="449" r:id="rId73"/>
    <p:sldId id="445" r:id="rId74"/>
    <p:sldId id="444" r:id="rId75"/>
    <p:sldId id="399" r:id="rId76"/>
    <p:sldId id="400" r:id="rId77"/>
    <p:sldId id="401" r:id="rId78"/>
    <p:sldId id="403" r:id="rId79"/>
    <p:sldId id="404" r:id="rId80"/>
    <p:sldId id="405" r:id="rId81"/>
    <p:sldId id="447" r:id="rId82"/>
    <p:sldId id="406" r:id="rId83"/>
    <p:sldId id="448" r:id="rId84"/>
    <p:sldId id="419" r:id="rId85"/>
    <p:sldId id="407" r:id="rId86"/>
    <p:sldId id="408" r:id="rId87"/>
    <p:sldId id="412" r:id="rId88"/>
    <p:sldId id="409" r:id="rId89"/>
    <p:sldId id="410" r:id="rId90"/>
    <p:sldId id="413" r:id="rId91"/>
    <p:sldId id="414" r:id="rId92"/>
    <p:sldId id="411" r:id="rId93"/>
    <p:sldId id="415" r:id="rId94"/>
    <p:sldId id="416" r:id="rId95"/>
    <p:sldId id="417" r:id="rId96"/>
    <p:sldId id="418" r:id="rId97"/>
    <p:sldId id="469" r:id="rId98"/>
    <p:sldId id="420" r:id="rId99"/>
    <p:sldId id="453" r:id="rId100"/>
    <p:sldId id="422" r:id="rId101"/>
    <p:sldId id="421" r:id="rId102"/>
    <p:sldId id="428" r:id="rId103"/>
    <p:sldId id="423" r:id="rId104"/>
    <p:sldId id="424" r:id="rId105"/>
    <p:sldId id="425" r:id="rId106"/>
    <p:sldId id="429" r:id="rId107"/>
    <p:sldId id="452" r:id="rId108"/>
    <p:sldId id="461" r:id="rId109"/>
    <p:sldId id="462" r:id="rId110"/>
    <p:sldId id="464" r:id="rId111"/>
    <p:sldId id="463" r:id="rId112"/>
    <p:sldId id="465" r:id="rId113"/>
    <p:sldId id="454" r:id="rId114"/>
    <p:sldId id="455" r:id="rId115"/>
    <p:sldId id="458" r:id="rId116"/>
    <p:sldId id="466" r:id="rId117"/>
    <p:sldId id="456" r:id="rId118"/>
    <p:sldId id="459" r:id="rId119"/>
    <p:sldId id="467" r:id="rId120"/>
    <p:sldId id="468" r:id="rId121"/>
    <p:sldId id="460"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ivendrran.m.s@gmail.com" initials="" lastIdx="1" clrIdx="0">
    <p:extLst>
      <p:ext uri="{19B8F6BF-5375-455C-9EA6-DF929625EA0E}">
        <p15:presenceInfo xmlns:p15="http://schemas.microsoft.com/office/powerpoint/2012/main" userId="5f5dd421066623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C0014"/>
    <a:srgbClr val="030BAD"/>
    <a:srgbClr val="660033"/>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1" autoAdjust="0"/>
    <p:restoredTop sz="86550" autoAdjust="0"/>
  </p:normalViewPr>
  <p:slideViewPr>
    <p:cSldViewPr snapToGrid="0" snapToObjects="1" showGuides="1">
      <p:cViewPr varScale="1">
        <p:scale>
          <a:sx n="59" d="100"/>
          <a:sy n="59" d="100"/>
        </p:scale>
        <p:origin x="121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commentAuthors" Target="commentAuthors.xml"/><Relationship Id="rId12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08T22:53:58.475" idx="1">
    <p:pos x="10" y="10"/>
    <p:text/>
    <p:extLst>
      <p:ext uri="{C676402C-5697-4E1C-873F-D02D1690AC5C}">
        <p15:threadingInfo xmlns:p15="http://schemas.microsoft.com/office/powerpoint/2012/main" timeZoneBias="-330"/>
      </p:ext>
    </p:extLst>
  </p:cm>
</p:cmLst>
</file>

<file path=ppt/diagrams/_rels/data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fif"/><Relationship Id="rId1" Type="http://schemas.openxmlformats.org/officeDocument/2006/relationships/image" Target="../media/image61.jfif"/></Relationships>
</file>

<file path=ppt/diagrams/_rels/drawing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fif"/><Relationship Id="rId1" Type="http://schemas.openxmlformats.org/officeDocument/2006/relationships/image" Target="../media/image61.jf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7D437F-5AF5-4F6E-AA63-64BD7443EC71}" type="doc">
      <dgm:prSet loTypeId="urn:microsoft.com/office/officeart/2005/8/layout/target3" loCatId="list" qsTypeId="urn:microsoft.com/office/officeart/2005/8/quickstyle/3d3" qsCatId="3D" csTypeId="urn:microsoft.com/office/officeart/2005/8/colors/accent1_2" csCatId="accent1" phldr="1"/>
      <dgm:spPr/>
      <dgm:t>
        <a:bodyPr/>
        <a:lstStyle/>
        <a:p>
          <a:endParaRPr lang="en-IN"/>
        </a:p>
      </dgm:t>
    </dgm:pt>
    <dgm:pt modelId="{0958B405-246D-42EA-B571-93478269F50C}">
      <dgm:prSet phldrT="[Text]"/>
      <dgm:spPr/>
      <dgm:t>
        <a:bodyPr/>
        <a:lstStyle/>
        <a:p>
          <a:r>
            <a:rPr lang="en-US" dirty="0"/>
            <a:t>VSD </a:t>
          </a:r>
          <a:r>
            <a:rPr lang="en-US" b="1" u="sng" dirty="0"/>
            <a:t>+ </a:t>
          </a:r>
          <a:r>
            <a:rPr lang="en-US" dirty="0"/>
            <a:t>LVOT OBSTRUTION</a:t>
          </a:r>
          <a:endParaRPr lang="en-IN" dirty="0"/>
        </a:p>
      </dgm:t>
    </dgm:pt>
    <dgm:pt modelId="{E0ABF77B-C985-4DCD-B9AB-C4DE7A785FB6}" type="parTrans" cxnId="{1497CB53-EEC0-47EE-A03B-0A793B2B74A4}">
      <dgm:prSet/>
      <dgm:spPr/>
      <dgm:t>
        <a:bodyPr/>
        <a:lstStyle/>
        <a:p>
          <a:endParaRPr lang="en-IN"/>
        </a:p>
      </dgm:t>
    </dgm:pt>
    <dgm:pt modelId="{8D9D80C2-E10C-4AD1-BE87-74B495A90EB7}" type="sibTrans" cxnId="{1497CB53-EEC0-47EE-A03B-0A793B2B74A4}">
      <dgm:prSet/>
      <dgm:spPr/>
      <dgm:t>
        <a:bodyPr/>
        <a:lstStyle/>
        <a:p>
          <a:endParaRPr lang="en-IN"/>
        </a:p>
      </dgm:t>
    </dgm:pt>
    <dgm:pt modelId="{79B2A1BE-D520-48EF-BC2B-3A0DB835C3D9}">
      <dgm:prSet phldrT="[Text]" custT="1"/>
      <dgm:spPr/>
      <dgm:t>
        <a:bodyPr/>
        <a:lstStyle/>
        <a:p>
          <a:r>
            <a:rPr lang="en-US" sz="4400" b="1" dirty="0"/>
            <a:t>VSD</a:t>
          </a:r>
          <a:endParaRPr lang="en-IN" sz="4400" b="1" dirty="0"/>
        </a:p>
      </dgm:t>
    </dgm:pt>
    <dgm:pt modelId="{4C154A62-D5D7-4CDF-AC33-BB7CD529B405}" type="parTrans" cxnId="{07A451B2-C96C-4803-BF74-33B4D858AD7B}">
      <dgm:prSet/>
      <dgm:spPr/>
      <dgm:t>
        <a:bodyPr/>
        <a:lstStyle/>
        <a:p>
          <a:endParaRPr lang="en-IN"/>
        </a:p>
      </dgm:t>
    </dgm:pt>
    <dgm:pt modelId="{BADF07B3-8F97-4976-9C37-E7A46C775192}" type="sibTrans" cxnId="{07A451B2-C96C-4803-BF74-33B4D858AD7B}">
      <dgm:prSet/>
      <dgm:spPr/>
      <dgm:t>
        <a:bodyPr/>
        <a:lstStyle/>
        <a:p>
          <a:endParaRPr lang="en-IN"/>
        </a:p>
      </dgm:t>
    </dgm:pt>
    <dgm:pt modelId="{3FE578CD-C1D7-4A45-AFAB-D59D4F8FC489}">
      <dgm:prSet phldrT="[Text]"/>
      <dgm:spPr/>
      <dgm:t>
        <a:bodyPr/>
        <a:lstStyle/>
        <a:p>
          <a:r>
            <a:rPr lang="en-US" dirty="0" err="1"/>
            <a:t>Perimembranous</a:t>
          </a:r>
          <a:r>
            <a:rPr lang="en-US" dirty="0"/>
            <a:t> VSD</a:t>
          </a:r>
          <a:endParaRPr lang="en-IN" dirty="0"/>
        </a:p>
      </dgm:t>
    </dgm:pt>
    <dgm:pt modelId="{ED9F8EF9-5EB6-449E-B6D3-CCB020FC7353}" type="parTrans" cxnId="{587BE06D-A991-4FA3-86FE-B7064549EDF2}">
      <dgm:prSet/>
      <dgm:spPr/>
      <dgm:t>
        <a:bodyPr/>
        <a:lstStyle/>
        <a:p>
          <a:endParaRPr lang="en-IN"/>
        </a:p>
      </dgm:t>
    </dgm:pt>
    <dgm:pt modelId="{0964C426-8037-4780-9B8D-FC6981F1C770}" type="sibTrans" cxnId="{587BE06D-A991-4FA3-86FE-B7064549EDF2}">
      <dgm:prSet/>
      <dgm:spPr/>
      <dgm:t>
        <a:bodyPr/>
        <a:lstStyle/>
        <a:p>
          <a:endParaRPr lang="en-IN"/>
        </a:p>
      </dgm:t>
    </dgm:pt>
    <dgm:pt modelId="{33B717EB-2DF3-4FBB-A10B-CC42EA53CC8F}">
      <dgm:prSet phldrT="[Text]"/>
      <dgm:spPr/>
      <dgm:t>
        <a:bodyPr/>
        <a:lstStyle/>
        <a:p>
          <a:r>
            <a:rPr lang="en-US" dirty="0" err="1"/>
            <a:t>Malaligned</a:t>
          </a:r>
          <a:r>
            <a:rPr lang="en-US" dirty="0"/>
            <a:t> VSD</a:t>
          </a:r>
          <a:endParaRPr lang="en-IN" dirty="0"/>
        </a:p>
      </dgm:t>
    </dgm:pt>
    <dgm:pt modelId="{669B02A5-A8B9-48D8-8109-B2B405B934BB}" type="parTrans" cxnId="{B0ED275D-2D8B-4C96-93A4-7893A0585217}">
      <dgm:prSet/>
      <dgm:spPr/>
      <dgm:t>
        <a:bodyPr/>
        <a:lstStyle/>
        <a:p>
          <a:endParaRPr lang="en-IN"/>
        </a:p>
      </dgm:t>
    </dgm:pt>
    <dgm:pt modelId="{07B7AD86-1D55-41BC-ACB7-1AE9D0D1354B}" type="sibTrans" cxnId="{B0ED275D-2D8B-4C96-93A4-7893A0585217}">
      <dgm:prSet/>
      <dgm:spPr/>
      <dgm:t>
        <a:bodyPr/>
        <a:lstStyle/>
        <a:p>
          <a:endParaRPr lang="en-IN"/>
        </a:p>
      </dgm:t>
    </dgm:pt>
    <dgm:pt modelId="{E390B371-20FA-44A1-9CD1-03C67FD81EC5}">
      <dgm:prSet phldrT="[Text]" custT="1"/>
      <dgm:spPr/>
      <dgm:t>
        <a:bodyPr/>
        <a:lstStyle/>
        <a:p>
          <a:r>
            <a:rPr lang="en-US" sz="4000" b="1" dirty="0"/>
            <a:t>LVOTO</a:t>
          </a:r>
          <a:endParaRPr lang="en-IN" sz="4000" b="1" dirty="0"/>
        </a:p>
      </dgm:t>
    </dgm:pt>
    <dgm:pt modelId="{79656334-DF11-4D6A-AB6D-6ED881F250A1}" type="parTrans" cxnId="{1B7F1FBF-FE3D-4DE8-9645-61DE4B14442C}">
      <dgm:prSet/>
      <dgm:spPr/>
      <dgm:t>
        <a:bodyPr/>
        <a:lstStyle/>
        <a:p>
          <a:endParaRPr lang="en-IN"/>
        </a:p>
      </dgm:t>
    </dgm:pt>
    <dgm:pt modelId="{AB74C0C1-BA25-4F76-A9CA-D9E4430C663D}" type="sibTrans" cxnId="{1B7F1FBF-FE3D-4DE8-9645-61DE4B14442C}">
      <dgm:prSet/>
      <dgm:spPr/>
      <dgm:t>
        <a:bodyPr/>
        <a:lstStyle/>
        <a:p>
          <a:endParaRPr lang="en-IN"/>
        </a:p>
      </dgm:t>
    </dgm:pt>
    <dgm:pt modelId="{9408A401-5B41-462D-AACC-83441075DF7B}">
      <dgm:prSet phldrT="[Text]"/>
      <dgm:spPr/>
      <dgm:t>
        <a:bodyPr/>
        <a:lstStyle/>
        <a:p>
          <a:r>
            <a:rPr lang="en-US" dirty="0"/>
            <a:t>Mitral valve Obstruction (Shone Complex)</a:t>
          </a:r>
          <a:endParaRPr lang="en-IN" dirty="0"/>
        </a:p>
      </dgm:t>
    </dgm:pt>
    <dgm:pt modelId="{2AABEE6D-68EB-4A9D-8F43-54B84113847A}" type="parTrans" cxnId="{666937CD-01F8-4DE9-8593-BE5598C9ABC7}">
      <dgm:prSet/>
      <dgm:spPr/>
      <dgm:t>
        <a:bodyPr/>
        <a:lstStyle/>
        <a:p>
          <a:endParaRPr lang="en-IN"/>
        </a:p>
      </dgm:t>
    </dgm:pt>
    <dgm:pt modelId="{186BE847-BF48-4BBA-896F-27922FE04C01}" type="sibTrans" cxnId="{666937CD-01F8-4DE9-8593-BE5598C9ABC7}">
      <dgm:prSet/>
      <dgm:spPr/>
      <dgm:t>
        <a:bodyPr/>
        <a:lstStyle/>
        <a:p>
          <a:endParaRPr lang="en-IN"/>
        </a:p>
      </dgm:t>
    </dgm:pt>
    <dgm:pt modelId="{3F7A38E9-A530-4CAB-9BCF-9E2BC1F1A5D0}">
      <dgm:prSet phldrT="[Text]"/>
      <dgm:spPr/>
      <dgm:t>
        <a:bodyPr/>
        <a:lstStyle/>
        <a:p>
          <a:r>
            <a:rPr lang="en-US" dirty="0"/>
            <a:t>Arch Hypoplasia</a:t>
          </a:r>
          <a:endParaRPr lang="en-IN" dirty="0"/>
        </a:p>
      </dgm:t>
    </dgm:pt>
    <dgm:pt modelId="{C57B2CBE-0841-4F7E-9710-2DC73CE84C2D}" type="parTrans" cxnId="{0E56B51F-29A9-4705-A680-CEA9470FE678}">
      <dgm:prSet/>
      <dgm:spPr/>
      <dgm:t>
        <a:bodyPr/>
        <a:lstStyle/>
        <a:p>
          <a:endParaRPr lang="en-IN"/>
        </a:p>
      </dgm:t>
    </dgm:pt>
    <dgm:pt modelId="{26C719F0-7C8D-4333-84FB-68B0EA57B909}" type="sibTrans" cxnId="{0E56B51F-29A9-4705-A680-CEA9470FE678}">
      <dgm:prSet/>
      <dgm:spPr/>
      <dgm:t>
        <a:bodyPr/>
        <a:lstStyle/>
        <a:p>
          <a:endParaRPr lang="en-IN"/>
        </a:p>
      </dgm:t>
    </dgm:pt>
    <dgm:pt modelId="{3217E00B-C4C4-4ECD-8C72-CEDF2C3CE802}">
      <dgm:prSet phldrT="[Text]"/>
      <dgm:spPr/>
      <dgm:t>
        <a:bodyPr/>
        <a:lstStyle/>
        <a:p>
          <a:r>
            <a:rPr lang="en-US" dirty="0"/>
            <a:t>Muscular VSD</a:t>
          </a:r>
          <a:endParaRPr lang="en-IN" dirty="0"/>
        </a:p>
      </dgm:t>
    </dgm:pt>
    <dgm:pt modelId="{E59FADB6-E755-494E-925A-662125D84708}" type="parTrans" cxnId="{12F18A79-908E-46D0-8AE8-930CE1918589}">
      <dgm:prSet/>
      <dgm:spPr/>
      <dgm:t>
        <a:bodyPr/>
        <a:lstStyle/>
        <a:p>
          <a:endParaRPr lang="en-IN"/>
        </a:p>
      </dgm:t>
    </dgm:pt>
    <dgm:pt modelId="{36071EFC-D9CB-4CAB-8AE6-988C098BE67A}" type="sibTrans" cxnId="{12F18A79-908E-46D0-8AE8-930CE1918589}">
      <dgm:prSet/>
      <dgm:spPr/>
      <dgm:t>
        <a:bodyPr/>
        <a:lstStyle/>
        <a:p>
          <a:endParaRPr lang="en-IN"/>
        </a:p>
      </dgm:t>
    </dgm:pt>
    <dgm:pt modelId="{8BFB2CB7-EDA1-4520-A1BB-B8BDFFD646C8}">
      <dgm:prSet phldrT="[Text]"/>
      <dgm:spPr/>
      <dgm:t>
        <a:bodyPr/>
        <a:lstStyle/>
        <a:p>
          <a:r>
            <a:rPr lang="en-US" dirty="0"/>
            <a:t>Abnormal Aortic valve</a:t>
          </a:r>
          <a:endParaRPr lang="en-IN" dirty="0"/>
        </a:p>
      </dgm:t>
    </dgm:pt>
    <dgm:pt modelId="{86D37D4B-5DA1-4375-8EE5-7FF2C62A1F3F}" type="parTrans" cxnId="{24C2B6DD-2FEE-493F-8922-6A5793172F6E}">
      <dgm:prSet/>
      <dgm:spPr/>
      <dgm:t>
        <a:bodyPr/>
        <a:lstStyle/>
        <a:p>
          <a:endParaRPr lang="en-IN"/>
        </a:p>
      </dgm:t>
    </dgm:pt>
    <dgm:pt modelId="{07986CC9-3016-4FEF-A871-2D2FECE91FBC}" type="sibTrans" cxnId="{24C2B6DD-2FEE-493F-8922-6A5793172F6E}">
      <dgm:prSet/>
      <dgm:spPr/>
      <dgm:t>
        <a:bodyPr/>
        <a:lstStyle/>
        <a:p>
          <a:endParaRPr lang="en-IN"/>
        </a:p>
      </dgm:t>
    </dgm:pt>
    <dgm:pt modelId="{14C248D4-38C0-4027-9CCD-FC932FC879C6}" type="pres">
      <dgm:prSet presAssocID="{8E7D437F-5AF5-4F6E-AA63-64BD7443EC71}" presName="Name0" presStyleCnt="0">
        <dgm:presLayoutVars>
          <dgm:chMax val="7"/>
          <dgm:dir/>
          <dgm:animLvl val="lvl"/>
          <dgm:resizeHandles val="exact"/>
        </dgm:presLayoutVars>
      </dgm:prSet>
      <dgm:spPr/>
    </dgm:pt>
    <dgm:pt modelId="{90958478-2D30-4F7B-B531-8644C4E7FC29}" type="pres">
      <dgm:prSet presAssocID="{0958B405-246D-42EA-B571-93478269F50C}" presName="circle1" presStyleLbl="node1" presStyleIdx="0" presStyleCnt="3"/>
      <dgm:spPr/>
    </dgm:pt>
    <dgm:pt modelId="{A6D73471-5144-46A2-850A-81B9555A5F97}" type="pres">
      <dgm:prSet presAssocID="{0958B405-246D-42EA-B571-93478269F50C}" presName="space" presStyleCnt="0"/>
      <dgm:spPr/>
    </dgm:pt>
    <dgm:pt modelId="{F613DEC4-BF73-40C8-807E-B97C9F19E582}" type="pres">
      <dgm:prSet presAssocID="{0958B405-246D-42EA-B571-93478269F50C}" presName="rect1" presStyleLbl="alignAcc1" presStyleIdx="0" presStyleCnt="3"/>
      <dgm:spPr/>
    </dgm:pt>
    <dgm:pt modelId="{F424A990-8730-42DE-ABF8-85F57AC7AB5B}" type="pres">
      <dgm:prSet presAssocID="{79B2A1BE-D520-48EF-BC2B-3A0DB835C3D9}" presName="vertSpace2" presStyleLbl="node1" presStyleIdx="0" presStyleCnt="3"/>
      <dgm:spPr/>
    </dgm:pt>
    <dgm:pt modelId="{F9D697AC-A81A-4C06-A906-F1FBCC111C4F}" type="pres">
      <dgm:prSet presAssocID="{79B2A1BE-D520-48EF-BC2B-3A0DB835C3D9}" presName="circle2" presStyleLbl="node1" presStyleIdx="1" presStyleCnt="3"/>
      <dgm:spPr/>
    </dgm:pt>
    <dgm:pt modelId="{063DE8CA-5D76-49A0-AA5A-3FFE708AD7DC}" type="pres">
      <dgm:prSet presAssocID="{79B2A1BE-D520-48EF-BC2B-3A0DB835C3D9}" presName="rect2" presStyleLbl="alignAcc1" presStyleIdx="1" presStyleCnt="3"/>
      <dgm:spPr/>
    </dgm:pt>
    <dgm:pt modelId="{51ED0B4B-9D98-4235-9070-3F1C6A7747D0}" type="pres">
      <dgm:prSet presAssocID="{E390B371-20FA-44A1-9CD1-03C67FD81EC5}" presName="vertSpace3" presStyleLbl="node1" presStyleIdx="1" presStyleCnt="3"/>
      <dgm:spPr/>
    </dgm:pt>
    <dgm:pt modelId="{22A3FACA-FDA4-4CC8-878E-CDC06B7CFBCC}" type="pres">
      <dgm:prSet presAssocID="{E390B371-20FA-44A1-9CD1-03C67FD81EC5}" presName="circle3" presStyleLbl="node1" presStyleIdx="2" presStyleCnt="3" custLinFactNeighborX="-1042" custLinFactNeighborY="-3125"/>
      <dgm:spPr/>
    </dgm:pt>
    <dgm:pt modelId="{E85D6050-40A9-4C89-A57C-8D173029AABF}" type="pres">
      <dgm:prSet presAssocID="{E390B371-20FA-44A1-9CD1-03C67FD81EC5}" presName="rect3" presStyleLbl="alignAcc1" presStyleIdx="2" presStyleCnt="3"/>
      <dgm:spPr/>
    </dgm:pt>
    <dgm:pt modelId="{48A126AC-9CD4-483E-B411-CB44296679B1}" type="pres">
      <dgm:prSet presAssocID="{0958B405-246D-42EA-B571-93478269F50C}" presName="rect1ParTx" presStyleLbl="alignAcc1" presStyleIdx="2" presStyleCnt="3">
        <dgm:presLayoutVars>
          <dgm:chMax val="1"/>
          <dgm:bulletEnabled val="1"/>
        </dgm:presLayoutVars>
      </dgm:prSet>
      <dgm:spPr/>
    </dgm:pt>
    <dgm:pt modelId="{1EA0B73F-286C-4ADD-8708-10E1142E41E2}" type="pres">
      <dgm:prSet presAssocID="{0958B405-246D-42EA-B571-93478269F50C}" presName="rect1ChTx" presStyleLbl="alignAcc1" presStyleIdx="2" presStyleCnt="3">
        <dgm:presLayoutVars>
          <dgm:bulletEnabled val="1"/>
        </dgm:presLayoutVars>
      </dgm:prSet>
      <dgm:spPr/>
    </dgm:pt>
    <dgm:pt modelId="{93EABCEF-C261-4F25-8B79-A124DE143D01}" type="pres">
      <dgm:prSet presAssocID="{79B2A1BE-D520-48EF-BC2B-3A0DB835C3D9}" presName="rect2ParTx" presStyleLbl="alignAcc1" presStyleIdx="2" presStyleCnt="3">
        <dgm:presLayoutVars>
          <dgm:chMax val="1"/>
          <dgm:bulletEnabled val="1"/>
        </dgm:presLayoutVars>
      </dgm:prSet>
      <dgm:spPr/>
    </dgm:pt>
    <dgm:pt modelId="{A47BE68E-F771-43AC-ACEB-65DF66357B2C}" type="pres">
      <dgm:prSet presAssocID="{79B2A1BE-D520-48EF-BC2B-3A0DB835C3D9}" presName="rect2ChTx" presStyleLbl="alignAcc1" presStyleIdx="2" presStyleCnt="3">
        <dgm:presLayoutVars>
          <dgm:bulletEnabled val="1"/>
        </dgm:presLayoutVars>
      </dgm:prSet>
      <dgm:spPr/>
    </dgm:pt>
    <dgm:pt modelId="{854F5ABD-3332-49B5-8131-F4C073677BF4}" type="pres">
      <dgm:prSet presAssocID="{E390B371-20FA-44A1-9CD1-03C67FD81EC5}" presName="rect3ParTx" presStyleLbl="alignAcc1" presStyleIdx="2" presStyleCnt="3">
        <dgm:presLayoutVars>
          <dgm:chMax val="1"/>
          <dgm:bulletEnabled val="1"/>
        </dgm:presLayoutVars>
      </dgm:prSet>
      <dgm:spPr/>
    </dgm:pt>
    <dgm:pt modelId="{4E01B288-94E2-4565-93F2-7711D6260712}" type="pres">
      <dgm:prSet presAssocID="{E390B371-20FA-44A1-9CD1-03C67FD81EC5}" presName="rect3ChTx" presStyleLbl="alignAcc1" presStyleIdx="2" presStyleCnt="3">
        <dgm:presLayoutVars>
          <dgm:bulletEnabled val="1"/>
        </dgm:presLayoutVars>
      </dgm:prSet>
      <dgm:spPr/>
    </dgm:pt>
  </dgm:ptLst>
  <dgm:cxnLst>
    <dgm:cxn modelId="{0E56B51F-29A9-4705-A680-CEA9470FE678}" srcId="{E390B371-20FA-44A1-9CD1-03C67FD81EC5}" destId="{3F7A38E9-A530-4CAB-9BCF-9E2BC1F1A5D0}" srcOrd="2" destOrd="0" parTransId="{C57B2CBE-0841-4F7E-9710-2DC73CE84C2D}" sibTransId="{26C719F0-7C8D-4333-84FB-68B0EA57B909}"/>
    <dgm:cxn modelId="{CE04B925-2F08-47E6-BA18-F43D9C6DFCEA}" type="presOf" srcId="{0958B405-246D-42EA-B571-93478269F50C}" destId="{F613DEC4-BF73-40C8-807E-B97C9F19E582}" srcOrd="0" destOrd="0" presId="urn:microsoft.com/office/officeart/2005/8/layout/target3"/>
    <dgm:cxn modelId="{84A2783A-D6B7-40BA-80C4-EB4CF6A66E63}" type="presOf" srcId="{0958B405-246D-42EA-B571-93478269F50C}" destId="{48A126AC-9CD4-483E-B411-CB44296679B1}" srcOrd="1" destOrd="0" presId="urn:microsoft.com/office/officeart/2005/8/layout/target3"/>
    <dgm:cxn modelId="{B0ED275D-2D8B-4C96-93A4-7893A0585217}" srcId="{79B2A1BE-D520-48EF-BC2B-3A0DB835C3D9}" destId="{33B717EB-2DF3-4FBB-A10B-CC42EA53CC8F}" srcOrd="2" destOrd="0" parTransId="{669B02A5-A8B9-48D8-8109-B2B405B934BB}" sibTransId="{07B7AD86-1D55-41BC-ACB7-1AE9D0D1354B}"/>
    <dgm:cxn modelId="{4CC6095F-3D7F-4831-9E6C-95B2288D5A49}" type="presOf" srcId="{E390B371-20FA-44A1-9CD1-03C67FD81EC5}" destId="{E85D6050-40A9-4C89-A57C-8D173029AABF}" srcOrd="0" destOrd="0" presId="urn:microsoft.com/office/officeart/2005/8/layout/target3"/>
    <dgm:cxn modelId="{76C6826B-A1A8-419A-90ED-06DA9C90C8BD}" type="presOf" srcId="{79B2A1BE-D520-48EF-BC2B-3A0DB835C3D9}" destId="{93EABCEF-C261-4F25-8B79-A124DE143D01}" srcOrd="1" destOrd="0" presId="urn:microsoft.com/office/officeart/2005/8/layout/target3"/>
    <dgm:cxn modelId="{CD6EF76C-5189-47F2-9823-75FD21DE3D5B}" type="presOf" srcId="{E390B371-20FA-44A1-9CD1-03C67FD81EC5}" destId="{854F5ABD-3332-49B5-8131-F4C073677BF4}" srcOrd="1" destOrd="0" presId="urn:microsoft.com/office/officeart/2005/8/layout/target3"/>
    <dgm:cxn modelId="{587BE06D-A991-4FA3-86FE-B7064549EDF2}" srcId="{79B2A1BE-D520-48EF-BC2B-3A0DB835C3D9}" destId="{3FE578CD-C1D7-4A45-AFAB-D59D4F8FC489}" srcOrd="0" destOrd="0" parTransId="{ED9F8EF9-5EB6-449E-B6D3-CCB020FC7353}" sibTransId="{0964C426-8037-4780-9B8D-FC6981F1C770}"/>
    <dgm:cxn modelId="{1497CB53-EEC0-47EE-A03B-0A793B2B74A4}" srcId="{8E7D437F-5AF5-4F6E-AA63-64BD7443EC71}" destId="{0958B405-246D-42EA-B571-93478269F50C}" srcOrd="0" destOrd="0" parTransId="{E0ABF77B-C985-4DCD-B9AB-C4DE7A785FB6}" sibTransId="{8D9D80C2-E10C-4AD1-BE87-74B495A90EB7}"/>
    <dgm:cxn modelId="{82FE8257-4908-4290-86EB-A10C0CA875F9}" type="presOf" srcId="{8BFB2CB7-EDA1-4520-A1BB-B8BDFFD646C8}" destId="{4E01B288-94E2-4565-93F2-7711D6260712}" srcOrd="0" destOrd="1" presId="urn:microsoft.com/office/officeart/2005/8/layout/target3"/>
    <dgm:cxn modelId="{12F18A79-908E-46D0-8AE8-930CE1918589}" srcId="{79B2A1BE-D520-48EF-BC2B-3A0DB835C3D9}" destId="{3217E00B-C4C4-4ECD-8C72-CEDF2C3CE802}" srcOrd="1" destOrd="0" parTransId="{E59FADB6-E755-494E-925A-662125D84708}" sibTransId="{36071EFC-D9CB-4CAB-8AE6-988C098BE67A}"/>
    <dgm:cxn modelId="{FEE3F1AD-5607-4D41-BBE9-E4FAD8861FDA}" type="presOf" srcId="{79B2A1BE-D520-48EF-BC2B-3A0DB835C3D9}" destId="{063DE8CA-5D76-49A0-AA5A-3FFE708AD7DC}" srcOrd="0" destOrd="0" presId="urn:microsoft.com/office/officeart/2005/8/layout/target3"/>
    <dgm:cxn modelId="{295E15B0-92A7-4D7F-ABF9-E0B8BCAAE288}" type="presOf" srcId="{8E7D437F-5AF5-4F6E-AA63-64BD7443EC71}" destId="{14C248D4-38C0-4027-9CCD-FC932FC879C6}" srcOrd="0" destOrd="0" presId="urn:microsoft.com/office/officeart/2005/8/layout/target3"/>
    <dgm:cxn modelId="{07A451B2-C96C-4803-BF74-33B4D858AD7B}" srcId="{8E7D437F-5AF5-4F6E-AA63-64BD7443EC71}" destId="{79B2A1BE-D520-48EF-BC2B-3A0DB835C3D9}" srcOrd="1" destOrd="0" parTransId="{4C154A62-D5D7-4CDF-AC33-BB7CD529B405}" sibTransId="{BADF07B3-8F97-4976-9C37-E7A46C775192}"/>
    <dgm:cxn modelId="{1B7F1FBF-FE3D-4DE8-9645-61DE4B14442C}" srcId="{8E7D437F-5AF5-4F6E-AA63-64BD7443EC71}" destId="{E390B371-20FA-44A1-9CD1-03C67FD81EC5}" srcOrd="2" destOrd="0" parTransId="{79656334-DF11-4D6A-AB6D-6ED881F250A1}" sibTransId="{AB74C0C1-BA25-4F76-A9CA-D9E4430C663D}"/>
    <dgm:cxn modelId="{112B12CC-3166-451B-89CB-829BD2A0E325}" type="presOf" srcId="{3FE578CD-C1D7-4A45-AFAB-D59D4F8FC489}" destId="{A47BE68E-F771-43AC-ACEB-65DF66357B2C}" srcOrd="0" destOrd="0" presId="urn:microsoft.com/office/officeart/2005/8/layout/target3"/>
    <dgm:cxn modelId="{666937CD-01F8-4DE9-8593-BE5598C9ABC7}" srcId="{E390B371-20FA-44A1-9CD1-03C67FD81EC5}" destId="{9408A401-5B41-462D-AACC-83441075DF7B}" srcOrd="0" destOrd="0" parTransId="{2AABEE6D-68EB-4A9D-8F43-54B84113847A}" sibTransId="{186BE847-BF48-4BBA-896F-27922FE04C01}"/>
    <dgm:cxn modelId="{1D3DD3DC-840F-4083-93C7-88FEB00B8EA6}" type="presOf" srcId="{3217E00B-C4C4-4ECD-8C72-CEDF2C3CE802}" destId="{A47BE68E-F771-43AC-ACEB-65DF66357B2C}" srcOrd="0" destOrd="1" presId="urn:microsoft.com/office/officeart/2005/8/layout/target3"/>
    <dgm:cxn modelId="{24C2B6DD-2FEE-493F-8922-6A5793172F6E}" srcId="{E390B371-20FA-44A1-9CD1-03C67FD81EC5}" destId="{8BFB2CB7-EDA1-4520-A1BB-B8BDFFD646C8}" srcOrd="1" destOrd="0" parTransId="{86D37D4B-5DA1-4375-8EE5-7FF2C62A1F3F}" sibTransId="{07986CC9-3016-4FEF-A871-2D2FECE91FBC}"/>
    <dgm:cxn modelId="{777B35F2-BF6A-4B18-B671-9557327B5701}" type="presOf" srcId="{33B717EB-2DF3-4FBB-A10B-CC42EA53CC8F}" destId="{A47BE68E-F771-43AC-ACEB-65DF66357B2C}" srcOrd="0" destOrd="2" presId="urn:microsoft.com/office/officeart/2005/8/layout/target3"/>
    <dgm:cxn modelId="{9BEC18F4-C30A-4FC9-8601-AEDE49637D43}" type="presOf" srcId="{9408A401-5B41-462D-AACC-83441075DF7B}" destId="{4E01B288-94E2-4565-93F2-7711D6260712}" srcOrd="0" destOrd="0" presId="urn:microsoft.com/office/officeart/2005/8/layout/target3"/>
    <dgm:cxn modelId="{BCEF79FA-F941-4369-9B2C-16721C1F177D}" type="presOf" srcId="{3F7A38E9-A530-4CAB-9BCF-9E2BC1F1A5D0}" destId="{4E01B288-94E2-4565-93F2-7711D6260712}" srcOrd="0" destOrd="2" presId="urn:microsoft.com/office/officeart/2005/8/layout/target3"/>
    <dgm:cxn modelId="{CFF80F19-4A22-46D5-A750-5599230B2EA1}" type="presParOf" srcId="{14C248D4-38C0-4027-9CCD-FC932FC879C6}" destId="{90958478-2D30-4F7B-B531-8644C4E7FC29}" srcOrd="0" destOrd="0" presId="urn:microsoft.com/office/officeart/2005/8/layout/target3"/>
    <dgm:cxn modelId="{8D7756E8-59FB-4252-AEC8-90EC8E87CBA5}" type="presParOf" srcId="{14C248D4-38C0-4027-9CCD-FC932FC879C6}" destId="{A6D73471-5144-46A2-850A-81B9555A5F97}" srcOrd="1" destOrd="0" presId="urn:microsoft.com/office/officeart/2005/8/layout/target3"/>
    <dgm:cxn modelId="{7FA68B59-CE7D-4B95-AA60-3D2BEC76C771}" type="presParOf" srcId="{14C248D4-38C0-4027-9CCD-FC932FC879C6}" destId="{F613DEC4-BF73-40C8-807E-B97C9F19E582}" srcOrd="2" destOrd="0" presId="urn:microsoft.com/office/officeart/2005/8/layout/target3"/>
    <dgm:cxn modelId="{487C1FBA-F5F3-471B-9B56-BA13B8CA0017}" type="presParOf" srcId="{14C248D4-38C0-4027-9CCD-FC932FC879C6}" destId="{F424A990-8730-42DE-ABF8-85F57AC7AB5B}" srcOrd="3" destOrd="0" presId="urn:microsoft.com/office/officeart/2005/8/layout/target3"/>
    <dgm:cxn modelId="{0457DC90-5B6E-46BB-9D32-782F31339161}" type="presParOf" srcId="{14C248D4-38C0-4027-9CCD-FC932FC879C6}" destId="{F9D697AC-A81A-4C06-A906-F1FBCC111C4F}" srcOrd="4" destOrd="0" presId="urn:microsoft.com/office/officeart/2005/8/layout/target3"/>
    <dgm:cxn modelId="{1C13EA90-8B4B-4EB2-8F44-3F2AFD5C3353}" type="presParOf" srcId="{14C248D4-38C0-4027-9CCD-FC932FC879C6}" destId="{063DE8CA-5D76-49A0-AA5A-3FFE708AD7DC}" srcOrd="5" destOrd="0" presId="urn:microsoft.com/office/officeart/2005/8/layout/target3"/>
    <dgm:cxn modelId="{1C635D65-C68D-4C5F-96C5-109A62297E77}" type="presParOf" srcId="{14C248D4-38C0-4027-9CCD-FC932FC879C6}" destId="{51ED0B4B-9D98-4235-9070-3F1C6A7747D0}" srcOrd="6" destOrd="0" presId="urn:microsoft.com/office/officeart/2005/8/layout/target3"/>
    <dgm:cxn modelId="{3F9BD192-5E40-4783-A846-FE9F352EB5A9}" type="presParOf" srcId="{14C248D4-38C0-4027-9CCD-FC932FC879C6}" destId="{22A3FACA-FDA4-4CC8-878E-CDC06B7CFBCC}" srcOrd="7" destOrd="0" presId="urn:microsoft.com/office/officeart/2005/8/layout/target3"/>
    <dgm:cxn modelId="{509B3E27-D3C0-472A-83AD-C1788AD5AFF5}" type="presParOf" srcId="{14C248D4-38C0-4027-9CCD-FC932FC879C6}" destId="{E85D6050-40A9-4C89-A57C-8D173029AABF}" srcOrd="8" destOrd="0" presId="urn:microsoft.com/office/officeart/2005/8/layout/target3"/>
    <dgm:cxn modelId="{3ABF9E6A-745C-4C4F-8349-46D20679B5A4}" type="presParOf" srcId="{14C248D4-38C0-4027-9CCD-FC932FC879C6}" destId="{48A126AC-9CD4-483E-B411-CB44296679B1}" srcOrd="9" destOrd="0" presId="urn:microsoft.com/office/officeart/2005/8/layout/target3"/>
    <dgm:cxn modelId="{90A6E354-458E-46F2-A555-BDC28AD26344}" type="presParOf" srcId="{14C248D4-38C0-4027-9CCD-FC932FC879C6}" destId="{1EA0B73F-286C-4ADD-8708-10E1142E41E2}" srcOrd="10" destOrd="0" presId="urn:microsoft.com/office/officeart/2005/8/layout/target3"/>
    <dgm:cxn modelId="{620AD031-9D9E-49D7-A4A4-9BA3DAD4AD0A}" type="presParOf" srcId="{14C248D4-38C0-4027-9CCD-FC932FC879C6}" destId="{93EABCEF-C261-4F25-8B79-A124DE143D01}" srcOrd="11" destOrd="0" presId="urn:microsoft.com/office/officeart/2005/8/layout/target3"/>
    <dgm:cxn modelId="{FD16EE9B-1065-4396-BF78-44D5666B180D}" type="presParOf" srcId="{14C248D4-38C0-4027-9CCD-FC932FC879C6}" destId="{A47BE68E-F771-43AC-ACEB-65DF66357B2C}" srcOrd="12" destOrd="0" presId="urn:microsoft.com/office/officeart/2005/8/layout/target3"/>
    <dgm:cxn modelId="{BE611044-4A5E-47C3-B340-CA5E6193E105}" type="presParOf" srcId="{14C248D4-38C0-4027-9CCD-FC932FC879C6}" destId="{854F5ABD-3332-49B5-8131-F4C073677BF4}" srcOrd="13" destOrd="0" presId="urn:microsoft.com/office/officeart/2005/8/layout/target3"/>
    <dgm:cxn modelId="{F32FD129-4A32-48AD-A692-AAE4E259A88B}" type="presParOf" srcId="{14C248D4-38C0-4027-9CCD-FC932FC879C6}" destId="{4E01B288-94E2-4565-93F2-7711D6260712}"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054E45-D797-42CF-B01C-BDCFFA78DE52}"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IN"/>
        </a:p>
      </dgm:t>
    </dgm:pt>
    <dgm:pt modelId="{3CB9A65A-1888-421C-8CFA-D0E886DDF018}">
      <dgm:prSet phldrT="[Text]"/>
      <dgm:spPr/>
      <dgm:t>
        <a:bodyPr/>
        <a:lstStyle/>
        <a:p>
          <a:r>
            <a:rPr lang="en-US" dirty="0">
              <a:solidFill>
                <a:schemeClr val="tx1"/>
              </a:solidFill>
            </a:rPr>
            <a:t>SYMPTOM</a:t>
          </a:r>
          <a:endParaRPr lang="en-IN" dirty="0">
            <a:solidFill>
              <a:schemeClr val="tx1"/>
            </a:solidFill>
          </a:endParaRPr>
        </a:p>
      </dgm:t>
    </dgm:pt>
    <dgm:pt modelId="{7B3F0C18-4244-4A1F-AB6B-DD88DBE9E07D}" type="parTrans" cxnId="{3F5246FC-19DE-4EE5-BEC6-76DCD7A66ACC}">
      <dgm:prSet/>
      <dgm:spPr/>
      <dgm:t>
        <a:bodyPr/>
        <a:lstStyle/>
        <a:p>
          <a:endParaRPr lang="en-IN"/>
        </a:p>
      </dgm:t>
    </dgm:pt>
    <dgm:pt modelId="{48DBD43B-46E9-4A4C-BB84-853560DC04B8}" type="sibTrans" cxnId="{3F5246FC-19DE-4EE5-BEC6-76DCD7A66ACC}">
      <dgm:prSet/>
      <dgm:spPr/>
      <dgm:t>
        <a:bodyPr/>
        <a:lstStyle/>
        <a:p>
          <a:endParaRPr lang="en-IN"/>
        </a:p>
      </dgm:t>
    </dgm:pt>
    <dgm:pt modelId="{26C303A5-3D13-4F31-B81E-DEF151F63DFC}" type="asst">
      <dgm:prSet phldrT="[Text]"/>
      <dgm:spPr/>
      <dgm:t>
        <a:bodyPr/>
        <a:lstStyle/>
        <a:p>
          <a:r>
            <a:rPr lang="en-US" dirty="0">
              <a:solidFill>
                <a:schemeClr val="tx1"/>
              </a:solidFill>
            </a:rPr>
            <a:t>CHF</a:t>
          </a:r>
          <a:endParaRPr lang="en-IN" dirty="0">
            <a:solidFill>
              <a:schemeClr val="tx1"/>
            </a:solidFill>
          </a:endParaRPr>
        </a:p>
      </dgm:t>
    </dgm:pt>
    <dgm:pt modelId="{AA8511A5-393C-4989-A6E6-FC8C77C5C533}" type="parTrans" cxnId="{AC286B19-48B4-4D24-B325-E1914E04F45D}">
      <dgm:prSet/>
      <dgm:spPr/>
      <dgm:t>
        <a:bodyPr/>
        <a:lstStyle/>
        <a:p>
          <a:endParaRPr lang="en-IN"/>
        </a:p>
      </dgm:t>
    </dgm:pt>
    <dgm:pt modelId="{7BA1EF59-14E3-4EC2-890F-FE7B68E5620F}" type="sibTrans" cxnId="{AC286B19-48B4-4D24-B325-E1914E04F45D}">
      <dgm:prSet/>
      <dgm:spPr/>
      <dgm:t>
        <a:bodyPr/>
        <a:lstStyle/>
        <a:p>
          <a:endParaRPr lang="en-IN"/>
        </a:p>
      </dgm:t>
    </dgm:pt>
    <dgm:pt modelId="{380FD11A-C613-40F5-B298-2B34D2C3922A}">
      <dgm:prSet phldrT="[Text]"/>
      <dgm:spPr/>
      <dgm:t>
        <a:bodyPr/>
        <a:lstStyle/>
        <a:p>
          <a:r>
            <a:rPr lang="en-US" dirty="0">
              <a:solidFill>
                <a:schemeClr val="tx1"/>
              </a:solidFill>
            </a:rPr>
            <a:t>Rupture /Dissection of Aorta</a:t>
          </a:r>
          <a:endParaRPr lang="en-IN" dirty="0">
            <a:solidFill>
              <a:schemeClr val="tx1"/>
            </a:solidFill>
          </a:endParaRPr>
        </a:p>
      </dgm:t>
    </dgm:pt>
    <dgm:pt modelId="{C668F486-5C6A-4F5F-B3D9-F95B0A497F3B}" type="parTrans" cxnId="{51784F85-8141-482E-A38C-45CDBA9DBF3F}">
      <dgm:prSet/>
      <dgm:spPr/>
      <dgm:t>
        <a:bodyPr/>
        <a:lstStyle/>
        <a:p>
          <a:endParaRPr lang="en-IN"/>
        </a:p>
      </dgm:t>
    </dgm:pt>
    <dgm:pt modelId="{B3437A57-D08D-4312-8478-C2EC18318F71}" type="sibTrans" cxnId="{51784F85-8141-482E-A38C-45CDBA9DBF3F}">
      <dgm:prSet/>
      <dgm:spPr/>
      <dgm:t>
        <a:bodyPr/>
        <a:lstStyle/>
        <a:p>
          <a:endParaRPr lang="en-IN"/>
        </a:p>
      </dgm:t>
    </dgm:pt>
    <dgm:pt modelId="{05726B94-D609-4D09-8B55-F5B0CF132E76}">
      <dgm:prSet phldrT="[Text]"/>
      <dgm:spPr/>
      <dgm:t>
        <a:bodyPr/>
        <a:lstStyle/>
        <a:p>
          <a:r>
            <a:rPr lang="en-US" dirty="0">
              <a:solidFill>
                <a:schemeClr val="tx1"/>
              </a:solidFill>
            </a:rPr>
            <a:t>I.E</a:t>
          </a:r>
          <a:endParaRPr lang="en-IN" dirty="0">
            <a:solidFill>
              <a:schemeClr val="tx1"/>
            </a:solidFill>
          </a:endParaRPr>
        </a:p>
      </dgm:t>
    </dgm:pt>
    <dgm:pt modelId="{E79CE8C1-4B0F-4C4B-9BF0-3D422A9A08FD}" type="parTrans" cxnId="{56B7C6C4-0ED1-4280-A5A3-C7648D75C05A}">
      <dgm:prSet/>
      <dgm:spPr/>
      <dgm:t>
        <a:bodyPr/>
        <a:lstStyle/>
        <a:p>
          <a:endParaRPr lang="en-IN"/>
        </a:p>
      </dgm:t>
    </dgm:pt>
    <dgm:pt modelId="{FA9F6ACB-DFE1-4A4B-A24A-7594958B7E60}" type="sibTrans" cxnId="{56B7C6C4-0ED1-4280-A5A3-C7648D75C05A}">
      <dgm:prSet/>
      <dgm:spPr/>
      <dgm:t>
        <a:bodyPr/>
        <a:lstStyle/>
        <a:p>
          <a:endParaRPr lang="en-IN"/>
        </a:p>
      </dgm:t>
    </dgm:pt>
    <dgm:pt modelId="{C27BD380-BC58-435C-A4A5-D4851E70A03D}">
      <dgm:prSet phldrT="[Text]"/>
      <dgm:spPr/>
      <dgm:t>
        <a:bodyPr/>
        <a:lstStyle/>
        <a:p>
          <a:r>
            <a:rPr lang="en-US" dirty="0">
              <a:solidFill>
                <a:schemeClr val="tx1"/>
              </a:solidFill>
            </a:rPr>
            <a:t>Cerebral </a:t>
          </a:r>
          <a:r>
            <a:rPr lang="en-US" dirty="0" err="1">
              <a:solidFill>
                <a:schemeClr val="tx1"/>
              </a:solidFill>
            </a:rPr>
            <a:t>Haemorhhage</a:t>
          </a:r>
          <a:endParaRPr lang="en-IN" dirty="0">
            <a:solidFill>
              <a:schemeClr val="tx1"/>
            </a:solidFill>
          </a:endParaRPr>
        </a:p>
      </dgm:t>
    </dgm:pt>
    <dgm:pt modelId="{0390A50B-3925-4A89-8D4A-01107AE1390A}" type="parTrans" cxnId="{0E3BF9A3-946C-4BAE-A0BC-64DEA9E8F6E0}">
      <dgm:prSet/>
      <dgm:spPr/>
      <dgm:t>
        <a:bodyPr/>
        <a:lstStyle/>
        <a:p>
          <a:endParaRPr lang="en-IN"/>
        </a:p>
      </dgm:t>
    </dgm:pt>
    <dgm:pt modelId="{78D3A068-32F4-4341-A18D-35C3E5B3193F}" type="sibTrans" cxnId="{0E3BF9A3-946C-4BAE-A0BC-64DEA9E8F6E0}">
      <dgm:prSet/>
      <dgm:spPr/>
      <dgm:t>
        <a:bodyPr/>
        <a:lstStyle/>
        <a:p>
          <a:endParaRPr lang="en-IN"/>
        </a:p>
      </dgm:t>
    </dgm:pt>
    <dgm:pt modelId="{99C3F8BE-E26F-4C20-86C0-28573F78960B}" type="pres">
      <dgm:prSet presAssocID="{21054E45-D797-42CF-B01C-BDCFFA78DE52}" presName="hierChild1" presStyleCnt="0">
        <dgm:presLayoutVars>
          <dgm:orgChart val="1"/>
          <dgm:chPref val="1"/>
          <dgm:dir/>
          <dgm:animOne val="branch"/>
          <dgm:animLvl val="lvl"/>
          <dgm:resizeHandles/>
        </dgm:presLayoutVars>
      </dgm:prSet>
      <dgm:spPr/>
    </dgm:pt>
    <dgm:pt modelId="{5D12DF51-FC87-4BCB-853E-701F42316D02}" type="pres">
      <dgm:prSet presAssocID="{3CB9A65A-1888-421C-8CFA-D0E886DDF018}" presName="hierRoot1" presStyleCnt="0">
        <dgm:presLayoutVars>
          <dgm:hierBranch val="init"/>
        </dgm:presLayoutVars>
      </dgm:prSet>
      <dgm:spPr/>
    </dgm:pt>
    <dgm:pt modelId="{D5E8C354-9B06-4707-B056-EFEF4FC58A3C}" type="pres">
      <dgm:prSet presAssocID="{3CB9A65A-1888-421C-8CFA-D0E886DDF018}" presName="rootComposite1" presStyleCnt="0"/>
      <dgm:spPr/>
    </dgm:pt>
    <dgm:pt modelId="{DB33D85F-87B4-456D-8B92-03C57234A515}" type="pres">
      <dgm:prSet presAssocID="{3CB9A65A-1888-421C-8CFA-D0E886DDF018}" presName="rootText1" presStyleLbl="node0" presStyleIdx="0" presStyleCnt="1">
        <dgm:presLayoutVars>
          <dgm:chPref val="3"/>
        </dgm:presLayoutVars>
      </dgm:prSet>
      <dgm:spPr/>
    </dgm:pt>
    <dgm:pt modelId="{61C9FC57-A79E-4770-9314-B89B2ECEEA54}" type="pres">
      <dgm:prSet presAssocID="{3CB9A65A-1888-421C-8CFA-D0E886DDF018}" presName="rootConnector1" presStyleLbl="node1" presStyleIdx="0" presStyleCnt="0"/>
      <dgm:spPr/>
    </dgm:pt>
    <dgm:pt modelId="{0934DB74-7D11-46CC-9704-12EE06F24FDC}" type="pres">
      <dgm:prSet presAssocID="{3CB9A65A-1888-421C-8CFA-D0E886DDF018}" presName="hierChild2" presStyleCnt="0"/>
      <dgm:spPr/>
    </dgm:pt>
    <dgm:pt modelId="{F9E56DF6-0606-4650-A06E-D9F6DCDBBE98}" type="pres">
      <dgm:prSet presAssocID="{C668F486-5C6A-4F5F-B3D9-F95B0A497F3B}" presName="Name64" presStyleLbl="parChTrans1D2" presStyleIdx="0" presStyleCnt="4"/>
      <dgm:spPr/>
    </dgm:pt>
    <dgm:pt modelId="{C744BF43-AE9F-4B87-BE17-94A9F0F5D1FB}" type="pres">
      <dgm:prSet presAssocID="{380FD11A-C613-40F5-B298-2B34D2C3922A}" presName="hierRoot2" presStyleCnt="0">
        <dgm:presLayoutVars>
          <dgm:hierBranch val="init"/>
        </dgm:presLayoutVars>
      </dgm:prSet>
      <dgm:spPr/>
    </dgm:pt>
    <dgm:pt modelId="{2D2E267A-8194-471A-B41E-66B57E16A373}" type="pres">
      <dgm:prSet presAssocID="{380FD11A-C613-40F5-B298-2B34D2C3922A}" presName="rootComposite" presStyleCnt="0"/>
      <dgm:spPr/>
    </dgm:pt>
    <dgm:pt modelId="{129FC91E-3FC3-4997-B1FD-2AE71B2ED179}" type="pres">
      <dgm:prSet presAssocID="{380FD11A-C613-40F5-B298-2B34D2C3922A}" presName="rootText" presStyleLbl="node2" presStyleIdx="0" presStyleCnt="3">
        <dgm:presLayoutVars>
          <dgm:chPref val="3"/>
        </dgm:presLayoutVars>
      </dgm:prSet>
      <dgm:spPr/>
    </dgm:pt>
    <dgm:pt modelId="{D413142A-D5DA-46D3-AB7A-C260F352BDDE}" type="pres">
      <dgm:prSet presAssocID="{380FD11A-C613-40F5-B298-2B34D2C3922A}" presName="rootConnector" presStyleLbl="node2" presStyleIdx="0" presStyleCnt="3"/>
      <dgm:spPr/>
    </dgm:pt>
    <dgm:pt modelId="{00763294-5BAC-4CED-84B9-C719E92F6155}" type="pres">
      <dgm:prSet presAssocID="{380FD11A-C613-40F5-B298-2B34D2C3922A}" presName="hierChild4" presStyleCnt="0"/>
      <dgm:spPr/>
    </dgm:pt>
    <dgm:pt modelId="{770CC4D9-14A5-4E6F-8460-5C3E02B8B8C8}" type="pres">
      <dgm:prSet presAssocID="{380FD11A-C613-40F5-B298-2B34D2C3922A}" presName="hierChild5" presStyleCnt="0"/>
      <dgm:spPr/>
    </dgm:pt>
    <dgm:pt modelId="{0D28C490-82A2-47BD-AC5A-0CBD6A457F31}" type="pres">
      <dgm:prSet presAssocID="{E79CE8C1-4B0F-4C4B-9BF0-3D422A9A08FD}" presName="Name64" presStyleLbl="parChTrans1D2" presStyleIdx="1" presStyleCnt="4"/>
      <dgm:spPr/>
    </dgm:pt>
    <dgm:pt modelId="{FD008E36-E3B9-4757-A04A-8BBB038D7C3F}" type="pres">
      <dgm:prSet presAssocID="{05726B94-D609-4D09-8B55-F5B0CF132E76}" presName="hierRoot2" presStyleCnt="0">
        <dgm:presLayoutVars>
          <dgm:hierBranch val="init"/>
        </dgm:presLayoutVars>
      </dgm:prSet>
      <dgm:spPr/>
    </dgm:pt>
    <dgm:pt modelId="{1A20BC2F-C36F-4901-885C-54DB1BB61360}" type="pres">
      <dgm:prSet presAssocID="{05726B94-D609-4D09-8B55-F5B0CF132E76}" presName="rootComposite" presStyleCnt="0"/>
      <dgm:spPr/>
    </dgm:pt>
    <dgm:pt modelId="{050989F7-397A-48E3-B845-EA17F3C3AD72}" type="pres">
      <dgm:prSet presAssocID="{05726B94-D609-4D09-8B55-F5B0CF132E76}" presName="rootText" presStyleLbl="node2" presStyleIdx="1" presStyleCnt="3" custLinFactNeighborX="135" custLinFactNeighborY="0">
        <dgm:presLayoutVars>
          <dgm:chPref val="3"/>
        </dgm:presLayoutVars>
      </dgm:prSet>
      <dgm:spPr/>
    </dgm:pt>
    <dgm:pt modelId="{D75E7D82-94E2-4D2A-8217-C96565008CE6}" type="pres">
      <dgm:prSet presAssocID="{05726B94-D609-4D09-8B55-F5B0CF132E76}" presName="rootConnector" presStyleLbl="node2" presStyleIdx="1" presStyleCnt="3"/>
      <dgm:spPr/>
    </dgm:pt>
    <dgm:pt modelId="{43851363-C1D4-4001-A31D-F5D1B754D8D3}" type="pres">
      <dgm:prSet presAssocID="{05726B94-D609-4D09-8B55-F5B0CF132E76}" presName="hierChild4" presStyleCnt="0"/>
      <dgm:spPr/>
    </dgm:pt>
    <dgm:pt modelId="{F815EB5D-50BF-4BE1-A25C-017E4BC6E7DE}" type="pres">
      <dgm:prSet presAssocID="{05726B94-D609-4D09-8B55-F5B0CF132E76}" presName="hierChild5" presStyleCnt="0"/>
      <dgm:spPr/>
    </dgm:pt>
    <dgm:pt modelId="{6023EA5F-0D1A-466D-906B-D6A87D61A19C}" type="pres">
      <dgm:prSet presAssocID="{0390A50B-3925-4A89-8D4A-01107AE1390A}" presName="Name64" presStyleLbl="parChTrans1D2" presStyleIdx="2" presStyleCnt="4"/>
      <dgm:spPr/>
    </dgm:pt>
    <dgm:pt modelId="{38CB5E1A-6C29-40C6-93BA-650400C47B66}" type="pres">
      <dgm:prSet presAssocID="{C27BD380-BC58-435C-A4A5-D4851E70A03D}" presName="hierRoot2" presStyleCnt="0">
        <dgm:presLayoutVars>
          <dgm:hierBranch val="init"/>
        </dgm:presLayoutVars>
      </dgm:prSet>
      <dgm:spPr/>
    </dgm:pt>
    <dgm:pt modelId="{A16A146C-5CAB-4AB6-90F2-21B2169634E1}" type="pres">
      <dgm:prSet presAssocID="{C27BD380-BC58-435C-A4A5-D4851E70A03D}" presName="rootComposite" presStyleCnt="0"/>
      <dgm:spPr/>
    </dgm:pt>
    <dgm:pt modelId="{F7B01BFE-8139-4490-9050-D8E4468037EC}" type="pres">
      <dgm:prSet presAssocID="{C27BD380-BC58-435C-A4A5-D4851E70A03D}" presName="rootText" presStyleLbl="node2" presStyleIdx="2" presStyleCnt="3">
        <dgm:presLayoutVars>
          <dgm:chPref val="3"/>
        </dgm:presLayoutVars>
      </dgm:prSet>
      <dgm:spPr/>
    </dgm:pt>
    <dgm:pt modelId="{0997E348-902B-4FC2-8898-9FE3C448DC41}" type="pres">
      <dgm:prSet presAssocID="{C27BD380-BC58-435C-A4A5-D4851E70A03D}" presName="rootConnector" presStyleLbl="node2" presStyleIdx="2" presStyleCnt="3"/>
      <dgm:spPr/>
    </dgm:pt>
    <dgm:pt modelId="{3AB4925B-5AA3-41C2-81F9-063AC27978D5}" type="pres">
      <dgm:prSet presAssocID="{C27BD380-BC58-435C-A4A5-D4851E70A03D}" presName="hierChild4" presStyleCnt="0"/>
      <dgm:spPr/>
    </dgm:pt>
    <dgm:pt modelId="{2CF1AED3-E892-4DAB-BBCE-3ADE8894CF52}" type="pres">
      <dgm:prSet presAssocID="{C27BD380-BC58-435C-A4A5-D4851E70A03D}" presName="hierChild5" presStyleCnt="0"/>
      <dgm:spPr/>
    </dgm:pt>
    <dgm:pt modelId="{80BB23B2-D802-4686-BBA1-E69E4431C0FC}" type="pres">
      <dgm:prSet presAssocID="{3CB9A65A-1888-421C-8CFA-D0E886DDF018}" presName="hierChild3" presStyleCnt="0"/>
      <dgm:spPr/>
    </dgm:pt>
    <dgm:pt modelId="{F4BDA704-E9F6-4FC9-9C36-315983745309}" type="pres">
      <dgm:prSet presAssocID="{AA8511A5-393C-4989-A6E6-FC8C77C5C533}" presName="Name115" presStyleLbl="parChTrans1D2" presStyleIdx="3" presStyleCnt="4"/>
      <dgm:spPr/>
    </dgm:pt>
    <dgm:pt modelId="{81EC9D19-253D-4D3C-B7A4-0D9DF5B052BE}" type="pres">
      <dgm:prSet presAssocID="{26C303A5-3D13-4F31-B81E-DEF151F63DFC}" presName="hierRoot3" presStyleCnt="0">
        <dgm:presLayoutVars>
          <dgm:hierBranch val="init"/>
        </dgm:presLayoutVars>
      </dgm:prSet>
      <dgm:spPr/>
    </dgm:pt>
    <dgm:pt modelId="{50DCFE47-45B6-4022-ABAB-171D9B0B6DAF}" type="pres">
      <dgm:prSet presAssocID="{26C303A5-3D13-4F31-B81E-DEF151F63DFC}" presName="rootComposite3" presStyleCnt="0"/>
      <dgm:spPr/>
    </dgm:pt>
    <dgm:pt modelId="{3DB39422-0CB5-4A32-A5CF-52C697CA2B08}" type="pres">
      <dgm:prSet presAssocID="{26C303A5-3D13-4F31-B81E-DEF151F63DFC}" presName="rootText3" presStyleLbl="asst1" presStyleIdx="0" presStyleCnt="1" custLinFactNeighborY="-8965">
        <dgm:presLayoutVars>
          <dgm:chPref val="3"/>
        </dgm:presLayoutVars>
      </dgm:prSet>
      <dgm:spPr/>
    </dgm:pt>
    <dgm:pt modelId="{E133E9E4-B906-45B2-A2E8-4301FC702306}" type="pres">
      <dgm:prSet presAssocID="{26C303A5-3D13-4F31-B81E-DEF151F63DFC}" presName="rootConnector3" presStyleLbl="asst1" presStyleIdx="0" presStyleCnt="1"/>
      <dgm:spPr/>
    </dgm:pt>
    <dgm:pt modelId="{D48F4EED-8453-45C0-82D6-2EA9887504BA}" type="pres">
      <dgm:prSet presAssocID="{26C303A5-3D13-4F31-B81E-DEF151F63DFC}" presName="hierChild6" presStyleCnt="0"/>
      <dgm:spPr/>
    </dgm:pt>
    <dgm:pt modelId="{CFD7C635-5DC2-49A9-BD34-C866B2137C0E}" type="pres">
      <dgm:prSet presAssocID="{26C303A5-3D13-4F31-B81E-DEF151F63DFC}" presName="hierChild7" presStyleCnt="0"/>
      <dgm:spPr/>
    </dgm:pt>
  </dgm:ptLst>
  <dgm:cxnLst>
    <dgm:cxn modelId="{AC286B19-48B4-4D24-B325-E1914E04F45D}" srcId="{3CB9A65A-1888-421C-8CFA-D0E886DDF018}" destId="{26C303A5-3D13-4F31-B81E-DEF151F63DFC}" srcOrd="0" destOrd="0" parTransId="{AA8511A5-393C-4989-A6E6-FC8C77C5C533}" sibTransId="{7BA1EF59-14E3-4EC2-890F-FE7B68E5620F}"/>
    <dgm:cxn modelId="{009A1424-CE40-479E-95C9-988A1472785A}" type="presOf" srcId="{AA8511A5-393C-4989-A6E6-FC8C77C5C533}" destId="{F4BDA704-E9F6-4FC9-9C36-315983745309}" srcOrd="0" destOrd="0" presId="urn:microsoft.com/office/officeart/2009/3/layout/HorizontalOrganizationChart"/>
    <dgm:cxn modelId="{A8D23326-920D-4891-A368-2CFDBDD024A3}" type="presOf" srcId="{0390A50B-3925-4A89-8D4A-01107AE1390A}" destId="{6023EA5F-0D1A-466D-906B-D6A87D61A19C}" srcOrd="0" destOrd="0" presId="urn:microsoft.com/office/officeart/2009/3/layout/HorizontalOrganizationChart"/>
    <dgm:cxn modelId="{9FC49427-564B-4A9F-8271-5070B16B2C6C}" type="presOf" srcId="{05726B94-D609-4D09-8B55-F5B0CF132E76}" destId="{050989F7-397A-48E3-B845-EA17F3C3AD72}" srcOrd="0" destOrd="0" presId="urn:microsoft.com/office/officeart/2009/3/layout/HorizontalOrganizationChart"/>
    <dgm:cxn modelId="{AD9EBC42-3300-4209-9625-011F495FD0E1}" type="presOf" srcId="{3CB9A65A-1888-421C-8CFA-D0E886DDF018}" destId="{DB33D85F-87B4-456D-8B92-03C57234A515}" srcOrd="0" destOrd="0" presId="urn:microsoft.com/office/officeart/2009/3/layout/HorizontalOrganizationChart"/>
    <dgm:cxn modelId="{B20F6945-E286-4606-8389-C23D06CD5869}" type="presOf" srcId="{3CB9A65A-1888-421C-8CFA-D0E886DDF018}" destId="{61C9FC57-A79E-4770-9314-B89B2ECEEA54}" srcOrd="1" destOrd="0" presId="urn:microsoft.com/office/officeart/2009/3/layout/HorizontalOrganizationChart"/>
    <dgm:cxn modelId="{E26BBE52-2C7A-4523-B64E-05738CD4C7F5}" type="presOf" srcId="{E79CE8C1-4B0F-4C4B-9BF0-3D422A9A08FD}" destId="{0D28C490-82A2-47BD-AC5A-0CBD6A457F31}" srcOrd="0" destOrd="0" presId="urn:microsoft.com/office/officeart/2009/3/layout/HorizontalOrganizationChart"/>
    <dgm:cxn modelId="{81808D83-A395-4672-8206-89347D65E611}" type="presOf" srcId="{C668F486-5C6A-4F5F-B3D9-F95B0A497F3B}" destId="{F9E56DF6-0606-4650-A06E-D9F6DCDBBE98}" srcOrd="0" destOrd="0" presId="urn:microsoft.com/office/officeart/2009/3/layout/HorizontalOrganizationChart"/>
    <dgm:cxn modelId="{51784F85-8141-482E-A38C-45CDBA9DBF3F}" srcId="{3CB9A65A-1888-421C-8CFA-D0E886DDF018}" destId="{380FD11A-C613-40F5-B298-2B34D2C3922A}" srcOrd="1" destOrd="0" parTransId="{C668F486-5C6A-4F5F-B3D9-F95B0A497F3B}" sibTransId="{B3437A57-D08D-4312-8478-C2EC18318F71}"/>
    <dgm:cxn modelId="{616D8B86-D471-4861-BEEC-7FB9F2EDD5AE}" type="presOf" srcId="{26C303A5-3D13-4F31-B81E-DEF151F63DFC}" destId="{E133E9E4-B906-45B2-A2E8-4301FC702306}" srcOrd="1" destOrd="0" presId="urn:microsoft.com/office/officeart/2009/3/layout/HorizontalOrganizationChart"/>
    <dgm:cxn modelId="{0E3BF9A3-946C-4BAE-A0BC-64DEA9E8F6E0}" srcId="{3CB9A65A-1888-421C-8CFA-D0E886DDF018}" destId="{C27BD380-BC58-435C-A4A5-D4851E70A03D}" srcOrd="3" destOrd="0" parTransId="{0390A50B-3925-4A89-8D4A-01107AE1390A}" sibTransId="{78D3A068-32F4-4341-A18D-35C3E5B3193F}"/>
    <dgm:cxn modelId="{C0C994AB-9CEB-49B1-8DB3-9802EB0712F3}" type="presOf" srcId="{380FD11A-C613-40F5-B298-2B34D2C3922A}" destId="{129FC91E-3FC3-4997-B1FD-2AE71B2ED179}" srcOrd="0" destOrd="0" presId="urn:microsoft.com/office/officeart/2009/3/layout/HorizontalOrganizationChart"/>
    <dgm:cxn modelId="{56B7C6C4-0ED1-4280-A5A3-C7648D75C05A}" srcId="{3CB9A65A-1888-421C-8CFA-D0E886DDF018}" destId="{05726B94-D609-4D09-8B55-F5B0CF132E76}" srcOrd="2" destOrd="0" parTransId="{E79CE8C1-4B0F-4C4B-9BF0-3D422A9A08FD}" sibTransId="{FA9F6ACB-DFE1-4A4B-A24A-7594958B7E60}"/>
    <dgm:cxn modelId="{B541EBCA-9887-4ED8-8F5D-6B2B41C92D17}" type="presOf" srcId="{C27BD380-BC58-435C-A4A5-D4851E70A03D}" destId="{0997E348-902B-4FC2-8898-9FE3C448DC41}" srcOrd="1" destOrd="0" presId="urn:microsoft.com/office/officeart/2009/3/layout/HorizontalOrganizationChart"/>
    <dgm:cxn modelId="{5F8CD5D2-27C4-4455-8100-DC4B75D33AD7}" type="presOf" srcId="{380FD11A-C613-40F5-B298-2B34D2C3922A}" destId="{D413142A-D5DA-46D3-AB7A-C260F352BDDE}" srcOrd="1" destOrd="0" presId="urn:microsoft.com/office/officeart/2009/3/layout/HorizontalOrganizationChart"/>
    <dgm:cxn modelId="{982758DE-A850-4A7C-84DF-2CF4F783A7CA}" type="presOf" srcId="{C27BD380-BC58-435C-A4A5-D4851E70A03D}" destId="{F7B01BFE-8139-4490-9050-D8E4468037EC}" srcOrd="0" destOrd="0" presId="urn:microsoft.com/office/officeart/2009/3/layout/HorizontalOrganizationChart"/>
    <dgm:cxn modelId="{EBEFB6E3-7D75-433F-81F6-921BAEB82706}" type="presOf" srcId="{26C303A5-3D13-4F31-B81E-DEF151F63DFC}" destId="{3DB39422-0CB5-4A32-A5CF-52C697CA2B08}" srcOrd="0" destOrd="0" presId="urn:microsoft.com/office/officeart/2009/3/layout/HorizontalOrganizationChart"/>
    <dgm:cxn modelId="{E9D5E9F2-067B-48E1-8194-DFB2A7A42D5A}" type="presOf" srcId="{21054E45-D797-42CF-B01C-BDCFFA78DE52}" destId="{99C3F8BE-E26F-4C20-86C0-28573F78960B}" srcOrd="0" destOrd="0" presId="urn:microsoft.com/office/officeart/2009/3/layout/HorizontalOrganizationChart"/>
    <dgm:cxn modelId="{1A72FDF6-68B5-4998-81C0-E2DC9AAF49A5}" type="presOf" srcId="{05726B94-D609-4D09-8B55-F5B0CF132E76}" destId="{D75E7D82-94E2-4D2A-8217-C96565008CE6}" srcOrd="1" destOrd="0" presId="urn:microsoft.com/office/officeart/2009/3/layout/HorizontalOrganizationChart"/>
    <dgm:cxn modelId="{3F5246FC-19DE-4EE5-BEC6-76DCD7A66ACC}" srcId="{21054E45-D797-42CF-B01C-BDCFFA78DE52}" destId="{3CB9A65A-1888-421C-8CFA-D0E886DDF018}" srcOrd="0" destOrd="0" parTransId="{7B3F0C18-4244-4A1F-AB6B-DD88DBE9E07D}" sibTransId="{48DBD43B-46E9-4A4C-BB84-853560DC04B8}"/>
    <dgm:cxn modelId="{EB34AD3D-FFE8-4446-A4C4-000DB60D7E54}" type="presParOf" srcId="{99C3F8BE-E26F-4C20-86C0-28573F78960B}" destId="{5D12DF51-FC87-4BCB-853E-701F42316D02}" srcOrd="0" destOrd="0" presId="urn:microsoft.com/office/officeart/2009/3/layout/HorizontalOrganizationChart"/>
    <dgm:cxn modelId="{BC571C17-9D8C-4672-8E0F-CDFDE65DE3A7}" type="presParOf" srcId="{5D12DF51-FC87-4BCB-853E-701F42316D02}" destId="{D5E8C354-9B06-4707-B056-EFEF4FC58A3C}" srcOrd="0" destOrd="0" presId="urn:microsoft.com/office/officeart/2009/3/layout/HorizontalOrganizationChart"/>
    <dgm:cxn modelId="{94421A4E-BEB3-4FF3-8C67-9C35DCC43368}" type="presParOf" srcId="{D5E8C354-9B06-4707-B056-EFEF4FC58A3C}" destId="{DB33D85F-87B4-456D-8B92-03C57234A515}" srcOrd="0" destOrd="0" presId="urn:microsoft.com/office/officeart/2009/3/layout/HorizontalOrganizationChart"/>
    <dgm:cxn modelId="{875074B5-D1E1-48DA-8AEE-1C029DEA4623}" type="presParOf" srcId="{D5E8C354-9B06-4707-B056-EFEF4FC58A3C}" destId="{61C9FC57-A79E-4770-9314-B89B2ECEEA54}" srcOrd="1" destOrd="0" presId="urn:microsoft.com/office/officeart/2009/3/layout/HorizontalOrganizationChart"/>
    <dgm:cxn modelId="{5CCCE932-A9C6-4BF3-A426-AE431A12EC99}" type="presParOf" srcId="{5D12DF51-FC87-4BCB-853E-701F42316D02}" destId="{0934DB74-7D11-46CC-9704-12EE06F24FDC}" srcOrd="1" destOrd="0" presId="urn:microsoft.com/office/officeart/2009/3/layout/HorizontalOrganizationChart"/>
    <dgm:cxn modelId="{8AA8C5AE-6D31-43DD-B781-E1D9AA7645C0}" type="presParOf" srcId="{0934DB74-7D11-46CC-9704-12EE06F24FDC}" destId="{F9E56DF6-0606-4650-A06E-D9F6DCDBBE98}" srcOrd="0" destOrd="0" presId="urn:microsoft.com/office/officeart/2009/3/layout/HorizontalOrganizationChart"/>
    <dgm:cxn modelId="{66F8E88E-BCB9-43F9-AECE-E794404A7C81}" type="presParOf" srcId="{0934DB74-7D11-46CC-9704-12EE06F24FDC}" destId="{C744BF43-AE9F-4B87-BE17-94A9F0F5D1FB}" srcOrd="1" destOrd="0" presId="urn:microsoft.com/office/officeart/2009/3/layout/HorizontalOrganizationChart"/>
    <dgm:cxn modelId="{0CDF4D02-1EA4-412F-A04A-8DDE28EA9F1F}" type="presParOf" srcId="{C744BF43-AE9F-4B87-BE17-94A9F0F5D1FB}" destId="{2D2E267A-8194-471A-B41E-66B57E16A373}" srcOrd="0" destOrd="0" presId="urn:microsoft.com/office/officeart/2009/3/layout/HorizontalOrganizationChart"/>
    <dgm:cxn modelId="{5376146F-A1CF-4D06-B890-0BDDEEF2ABEE}" type="presParOf" srcId="{2D2E267A-8194-471A-B41E-66B57E16A373}" destId="{129FC91E-3FC3-4997-B1FD-2AE71B2ED179}" srcOrd="0" destOrd="0" presId="urn:microsoft.com/office/officeart/2009/3/layout/HorizontalOrganizationChart"/>
    <dgm:cxn modelId="{177A175A-12D6-49B4-9BF8-10EFC7423E79}" type="presParOf" srcId="{2D2E267A-8194-471A-B41E-66B57E16A373}" destId="{D413142A-D5DA-46D3-AB7A-C260F352BDDE}" srcOrd="1" destOrd="0" presId="urn:microsoft.com/office/officeart/2009/3/layout/HorizontalOrganizationChart"/>
    <dgm:cxn modelId="{D7E1AFBA-5C57-4837-8CD1-2159F509B871}" type="presParOf" srcId="{C744BF43-AE9F-4B87-BE17-94A9F0F5D1FB}" destId="{00763294-5BAC-4CED-84B9-C719E92F6155}" srcOrd="1" destOrd="0" presId="urn:microsoft.com/office/officeart/2009/3/layout/HorizontalOrganizationChart"/>
    <dgm:cxn modelId="{7C54A862-7B52-4F0E-B242-624AFABF77EB}" type="presParOf" srcId="{C744BF43-AE9F-4B87-BE17-94A9F0F5D1FB}" destId="{770CC4D9-14A5-4E6F-8460-5C3E02B8B8C8}" srcOrd="2" destOrd="0" presId="urn:microsoft.com/office/officeart/2009/3/layout/HorizontalOrganizationChart"/>
    <dgm:cxn modelId="{3997B08A-20C1-4D31-ABD0-63F51C90F40F}" type="presParOf" srcId="{0934DB74-7D11-46CC-9704-12EE06F24FDC}" destId="{0D28C490-82A2-47BD-AC5A-0CBD6A457F31}" srcOrd="2" destOrd="0" presId="urn:microsoft.com/office/officeart/2009/3/layout/HorizontalOrganizationChart"/>
    <dgm:cxn modelId="{13198CB6-3839-4024-89EF-B393334D83B9}" type="presParOf" srcId="{0934DB74-7D11-46CC-9704-12EE06F24FDC}" destId="{FD008E36-E3B9-4757-A04A-8BBB038D7C3F}" srcOrd="3" destOrd="0" presId="urn:microsoft.com/office/officeart/2009/3/layout/HorizontalOrganizationChart"/>
    <dgm:cxn modelId="{4B65274B-4015-46CF-ADCF-AE78F86C1C8D}" type="presParOf" srcId="{FD008E36-E3B9-4757-A04A-8BBB038D7C3F}" destId="{1A20BC2F-C36F-4901-885C-54DB1BB61360}" srcOrd="0" destOrd="0" presId="urn:microsoft.com/office/officeart/2009/3/layout/HorizontalOrganizationChart"/>
    <dgm:cxn modelId="{1C91A7BF-7DF5-41D1-AE69-E080AAA50EF5}" type="presParOf" srcId="{1A20BC2F-C36F-4901-885C-54DB1BB61360}" destId="{050989F7-397A-48E3-B845-EA17F3C3AD72}" srcOrd="0" destOrd="0" presId="urn:microsoft.com/office/officeart/2009/3/layout/HorizontalOrganizationChart"/>
    <dgm:cxn modelId="{4C7B538A-D009-4832-A323-9F5459C1B059}" type="presParOf" srcId="{1A20BC2F-C36F-4901-885C-54DB1BB61360}" destId="{D75E7D82-94E2-4D2A-8217-C96565008CE6}" srcOrd="1" destOrd="0" presId="urn:microsoft.com/office/officeart/2009/3/layout/HorizontalOrganizationChart"/>
    <dgm:cxn modelId="{B314655E-5F08-403C-A477-74F24326F7CE}" type="presParOf" srcId="{FD008E36-E3B9-4757-A04A-8BBB038D7C3F}" destId="{43851363-C1D4-4001-A31D-F5D1B754D8D3}" srcOrd="1" destOrd="0" presId="urn:microsoft.com/office/officeart/2009/3/layout/HorizontalOrganizationChart"/>
    <dgm:cxn modelId="{2ADA7AEC-E59E-4588-B903-1E36581B4758}" type="presParOf" srcId="{FD008E36-E3B9-4757-A04A-8BBB038D7C3F}" destId="{F815EB5D-50BF-4BE1-A25C-017E4BC6E7DE}" srcOrd="2" destOrd="0" presId="urn:microsoft.com/office/officeart/2009/3/layout/HorizontalOrganizationChart"/>
    <dgm:cxn modelId="{0FBA0EFF-8107-4585-AE2F-1ADC84137EA8}" type="presParOf" srcId="{0934DB74-7D11-46CC-9704-12EE06F24FDC}" destId="{6023EA5F-0D1A-466D-906B-D6A87D61A19C}" srcOrd="4" destOrd="0" presId="urn:microsoft.com/office/officeart/2009/3/layout/HorizontalOrganizationChart"/>
    <dgm:cxn modelId="{AB68E592-B490-4027-A937-DB847B07EBD4}" type="presParOf" srcId="{0934DB74-7D11-46CC-9704-12EE06F24FDC}" destId="{38CB5E1A-6C29-40C6-93BA-650400C47B66}" srcOrd="5" destOrd="0" presId="urn:microsoft.com/office/officeart/2009/3/layout/HorizontalOrganizationChart"/>
    <dgm:cxn modelId="{D0502A1A-E5A5-47F4-924B-064E33B8B3FC}" type="presParOf" srcId="{38CB5E1A-6C29-40C6-93BA-650400C47B66}" destId="{A16A146C-5CAB-4AB6-90F2-21B2169634E1}" srcOrd="0" destOrd="0" presId="urn:microsoft.com/office/officeart/2009/3/layout/HorizontalOrganizationChart"/>
    <dgm:cxn modelId="{55173546-31C9-4CF2-A14B-A1260D8B2CB3}" type="presParOf" srcId="{A16A146C-5CAB-4AB6-90F2-21B2169634E1}" destId="{F7B01BFE-8139-4490-9050-D8E4468037EC}" srcOrd="0" destOrd="0" presId="urn:microsoft.com/office/officeart/2009/3/layout/HorizontalOrganizationChart"/>
    <dgm:cxn modelId="{EE2D7550-8867-4DFB-8CE6-EDC784293B3B}" type="presParOf" srcId="{A16A146C-5CAB-4AB6-90F2-21B2169634E1}" destId="{0997E348-902B-4FC2-8898-9FE3C448DC41}" srcOrd="1" destOrd="0" presId="urn:microsoft.com/office/officeart/2009/3/layout/HorizontalOrganizationChart"/>
    <dgm:cxn modelId="{6FFDED51-4720-488C-9FCD-1C1C6FF4C08E}" type="presParOf" srcId="{38CB5E1A-6C29-40C6-93BA-650400C47B66}" destId="{3AB4925B-5AA3-41C2-81F9-063AC27978D5}" srcOrd="1" destOrd="0" presId="urn:microsoft.com/office/officeart/2009/3/layout/HorizontalOrganizationChart"/>
    <dgm:cxn modelId="{4BC8BA3A-CEDB-4912-991D-4E2AFC17FB8B}" type="presParOf" srcId="{38CB5E1A-6C29-40C6-93BA-650400C47B66}" destId="{2CF1AED3-E892-4DAB-BBCE-3ADE8894CF52}" srcOrd="2" destOrd="0" presId="urn:microsoft.com/office/officeart/2009/3/layout/HorizontalOrganizationChart"/>
    <dgm:cxn modelId="{98559614-F358-4519-AB8B-75BDD28C1DCD}" type="presParOf" srcId="{5D12DF51-FC87-4BCB-853E-701F42316D02}" destId="{80BB23B2-D802-4686-BBA1-E69E4431C0FC}" srcOrd="2" destOrd="0" presId="urn:microsoft.com/office/officeart/2009/3/layout/HorizontalOrganizationChart"/>
    <dgm:cxn modelId="{FD1D2006-EB4C-405D-8F99-35FCCE756486}" type="presParOf" srcId="{80BB23B2-D802-4686-BBA1-E69E4431C0FC}" destId="{F4BDA704-E9F6-4FC9-9C36-315983745309}" srcOrd="0" destOrd="0" presId="urn:microsoft.com/office/officeart/2009/3/layout/HorizontalOrganizationChart"/>
    <dgm:cxn modelId="{74B7EFDB-4667-44C0-85C2-F9518A8AC0F5}" type="presParOf" srcId="{80BB23B2-D802-4686-BBA1-E69E4431C0FC}" destId="{81EC9D19-253D-4D3C-B7A4-0D9DF5B052BE}" srcOrd="1" destOrd="0" presId="urn:microsoft.com/office/officeart/2009/3/layout/HorizontalOrganizationChart"/>
    <dgm:cxn modelId="{3F0F5C1C-D8AD-4070-A9B9-FE8CD3D2BD9C}" type="presParOf" srcId="{81EC9D19-253D-4D3C-B7A4-0D9DF5B052BE}" destId="{50DCFE47-45B6-4022-ABAB-171D9B0B6DAF}" srcOrd="0" destOrd="0" presId="urn:microsoft.com/office/officeart/2009/3/layout/HorizontalOrganizationChart"/>
    <dgm:cxn modelId="{2A705983-C99F-4038-B498-D8627DB75E9E}" type="presParOf" srcId="{50DCFE47-45B6-4022-ABAB-171D9B0B6DAF}" destId="{3DB39422-0CB5-4A32-A5CF-52C697CA2B08}" srcOrd="0" destOrd="0" presId="urn:microsoft.com/office/officeart/2009/3/layout/HorizontalOrganizationChart"/>
    <dgm:cxn modelId="{1ACD9968-FE0D-4955-9981-F70409B5A479}" type="presParOf" srcId="{50DCFE47-45B6-4022-ABAB-171D9B0B6DAF}" destId="{E133E9E4-B906-45B2-A2E8-4301FC702306}" srcOrd="1" destOrd="0" presId="urn:microsoft.com/office/officeart/2009/3/layout/HorizontalOrganizationChart"/>
    <dgm:cxn modelId="{91B0D9EC-39BB-4502-8542-18C8AFBCD2B3}" type="presParOf" srcId="{81EC9D19-253D-4D3C-B7A4-0D9DF5B052BE}" destId="{D48F4EED-8453-45C0-82D6-2EA9887504BA}" srcOrd="1" destOrd="0" presId="urn:microsoft.com/office/officeart/2009/3/layout/HorizontalOrganizationChart"/>
    <dgm:cxn modelId="{89C19179-82C5-4FA6-9DA6-A813D8EF7906}" type="presParOf" srcId="{81EC9D19-253D-4D3C-B7A4-0D9DF5B052BE}" destId="{CFD7C635-5DC2-49A9-BD34-C866B2137C0E}"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387C6E-EE34-4051-9A31-5B4F08633F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IN"/>
        </a:p>
      </dgm:t>
    </dgm:pt>
    <dgm:pt modelId="{0123E8BE-5CF9-4BAE-B9A5-714836327D93}">
      <dgm:prSet phldrT="[Text]" phldr="1"/>
      <dgm:spPr>
        <a:ln>
          <a:solidFill>
            <a:schemeClr val="tx1">
              <a:lumMod val="85000"/>
              <a:lumOff val="15000"/>
            </a:schemeClr>
          </a:solidFill>
        </a:ln>
      </dgm:spPr>
      <dgm:t>
        <a:bodyPr/>
        <a:lstStyle/>
        <a:p>
          <a:endParaRPr lang="en-IN" dirty="0"/>
        </a:p>
      </dgm:t>
    </dgm:pt>
    <dgm:pt modelId="{216570E0-00E1-4699-88F4-8A377984F65A}" type="parTrans" cxnId="{8857D5A4-0BD4-4BF9-BEA1-92558DF5A691}">
      <dgm:prSet/>
      <dgm:spPr/>
      <dgm:t>
        <a:bodyPr/>
        <a:lstStyle/>
        <a:p>
          <a:endParaRPr lang="en-IN"/>
        </a:p>
      </dgm:t>
    </dgm:pt>
    <dgm:pt modelId="{8CBF1CAF-1FBA-421C-9AEE-0BBD813BC194}" type="sibTrans" cxnId="{8857D5A4-0BD4-4BF9-BEA1-92558DF5A691}">
      <dgm:prSet/>
      <dgm:spPr/>
      <dgm:t>
        <a:bodyPr/>
        <a:lstStyle/>
        <a:p>
          <a:endParaRPr lang="en-IN"/>
        </a:p>
      </dgm:t>
    </dgm:pt>
    <dgm:pt modelId="{10C49E20-B52B-4EA1-90A1-746BE332A594}">
      <dgm:prSet phldrT="[Text]"/>
      <dgm:spPr/>
      <dgm:t>
        <a:bodyPr/>
        <a:lstStyle/>
        <a:p>
          <a:pPr>
            <a:buFont typeface="Wingdings" panose="05000000000000000000" pitchFamily="2" charset="2"/>
            <a:buChar char="Ø"/>
          </a:pPr>
          <a:r>
            <a:rPr lang="en-US" dirty="0"/>
            <a:t>Failure to Identify and correct Significant LVOT obstruction may result in heart failure post operative</a:t>
          </a:r>
          <a:endParaRPr lang="en-IN" dirty="0"/>
        </a:p>
      </dgm:t>
    </dgm:pt>
    <dgm:pt modelId="{63B3D8C7-A588-4CCE-A2E9-35ADC83875B1}" type="parTrans" cxnId="{2B8A94DB-9886-4829-AC82-F141EA87B1F3}">
      <dgm:prSet/>
      <dgm:spPr/>
      <dgm:t>
        <a:bodyPr/>
        <a:lstStyle/>
        <a:p>
          <a:endParaRPr lang="en-IN"/>
        </a:p>
      </dgm:t>
    </dgm:pt>
    <dgm:pt modelId="{64BF59AF-8239-403A-A99D-C8DDAA70E815}" type="sibTrans" cxnId="{2B8A94DB-9886-4829-AC82-F141EA87B1F3}">
      <dgm:prSet/>
      <dgm:spPr/>
      <dgm:t>
        <a:bodyPr/>
        <a:lstStyle/>
        <a:p>
          <a:endParaRPr lang="en-IN"/>
        </a:p>
      </dgm:t>
    </dgm:pt>
    <dgm:pt modelId="{295D9325-BD81-4A4B-8D4E-308333F9F2E1}">
      <dgm:prSet phldrT="[Text]" phldr="1"/>
      <dgm:spPr/>
      <dgm:t>
        <a:bodyPr/>
        <a:lstStyle/>
        <a:p>
          <a:endParaRPr lang="en-IN" dirty="0"/>
        </a:p>
      </dgm:t>
    </dgm:pt>
    <dgm:pt modelId="{EA7AE7F6-4BD4-47EB-BF98-9C898CBD2092}" type="parTrans" cxnId="{791E056A-B970-42FE-9548-C9CC94507373}">
      <dgm:prSet/>
      <dgm:spPr/>
      <dgm:t>
        <a:bodyPr/>
        <a:lstStyle/>
        <a:p>
          <a:endParaRPr lang="en-IN"/>
        </a:p>
      </dgm:t>
    </dgm:pt>
    <dgm:pt modelId="{50AE3AB2-4154-4F19-85C9-0B856FBDD631}" type="sibTrans" cxnId="{791E056A-B970-42FE-9548-C9CC94507373}">
      <dgm:prSet/>
      <dgm:spPr/>
      <dgm:t>
        <a:bodyPr/>
        <a:lstStyle/>
        <a:p>
          <a:endParaRPr lang="en-IN"/>
        </a:p>
      </dgm:t>
    </dgm:pt>
    <dgm:pt modelId="{1F420CCC-9D54-4903-93B2-4C41467DE8D0}">
      <dgm:prSet phldrT="[Text]"/>
      <dgm:spPr/>
      <dgm:t>
        <a:bodyPr/>
        <a:lstStyle/>
        <a:p>
          <a:pPr>
            <a:buFont typeface="Wingdings" panose="05000000000000000000" pitchFamily="2" charset="2"/>
            <a:buChar char="Ø"/>
          </a:pPr>
          <a:r>
            <a:rPr lang="en-US" dirty="0"/>
            <a:t>Hypocalcemia common finding – even in pts without Di-George</a:t>
          </a:r>
          <a:endParaRPr lang="en-IN" dirty="0"/>
        </a:p>
      </dgm:t>
    </dgm:pt>
    <dgm:pt modelId="{CA551B6B-3FDC-441C-A3ED-AECD3E445BF8}" type="parTrans" cxnId="{593CB19F-8119-4DE8-BA23-D8BC2CA86DBD}">
      <dgm:prSet/>
      <dgm:spPr/>
      <dgm:t>
        <a:bodyPr/>
        <a:lstStyle/>
        <a:p>
          <a:endParaRPr lang="en-IN"/>
        </a:p>
      </dgm:t>
    </dgm:pt>
    <dgm:pt modelId="{3D2EE725-399A-488D-BFB0-73B182E2F38C}" type="sibTrans" cxnId="{593CB19F-8119-4DE8-BA23-D8BC2CA86DBD}">
      <dgm:prSet/>
      <dgm:spPr/>
      <dgm:t>
        <a:bodyPr/>
        <a:lstStyle/>
        <a:p>
          <a:endParaRPr lang="en-IN"/>
        </a:p>
      </dgm:t>
    </dgm:pt>
    <dgm:pt modelId="{700D1282-27F8-4770-89FE-40BE76988B7D}">
      <dgm:prSet phldrT="[Text]" phldr="1"/>
      <dgm:spPr/>
      <dgm:t>
        <a:bodyPr/>
        <a:lstStyle/>
        <a:p>
          <a:endParaRPr lang="en-IN" dirty="0"/>
        </a:p>
      </dgm:t>
    </dgm:pt>
    <dgm:pt modelId="{F1D5ED39-DF78-46AF-A159-565F0608BBC8}" type="parTrans" cxnId="{844B848B-40ED-4410-97B5-F875B01B6D61}">
      <dgm:prSet/>
      <dgm:spPr/>
      <dgm:t>
        <a:bodyPr/>
        <a:lstStyle/>
        <a:p>
          <a:endParaRPr lang="en-IN"/>
        </a:p>
      </dgm:t>
    </dgm:pt>
    <dgm:pt modelId="{F4679675-FF72-4B4F-BD9A-1C0B0B87F7AF}" type="sibTrans" cxnId="{844B848B-40ED-4410-97B5-F875B01B6D61}">
      <dgm:prSet/>
      <dgm:spPr/>
      <dgm:t>
        <a:bodyPr/>
        <a:lstStyle/>
        <a:p>
          <a:endParaRPr lang="en-IN"/>
        </a:p>
      </dgm:t>
    </dgm:pt>
    <dgm:pt modelId="{7C431D1D-F31E-451F-9690-E24FD32CFBC9}">
      <dgm:prSet phldrT="[Text]"/>
      <dgm:spPr/>
      <dgm:t>
        <a:bodyPr/>
        <a:lstStyle/>
        <a:p>
          <a:pPr>
            <a:buFont typeface="Wingdings" panose="05000000000000000000" pitchFamily="2" charset="2"/>
            <a:buChar char="Ø"/>
          </a:pPr>
          <a:r>
            <a:rPr lang="en-US" dirty="0"/>
            <a:t>Irradiated blood product – as Pt has T cell deficiency </a:t>
          </a:r>
          <a:endParaRPr lang="en-IN" dirty="0"/>
        </a:p>
      </dgm:t>
    </dgm:pt>
    <dgm:pt modelId="{FD050BBD-BC33-4E68-9FC2-24C14C93E9C8}" type="parTrans" cxnId="{2DA1A824-FD47-4EC2-BC8E-6A6FF5E8D6FF}">
      <dgm:prSet/>
      <dgm:spPr/>
      <dgm:t>
        <a:bodyPr/>
        <a:lstStyle/>
        <a:p>
          <a:endParaRPr lang="en-IN"/>
        </a:p>
      </dgm:t>
    </dgm:pt>
    <dgm:pt modelId="{7BB73414-450C-450A-AD2B-F5C462441196}" type="sibTrans" cxnId="{2DA1A824-FD47-4EC2-BC8E-6A6FF5E8D6FF}">
      <dgm:prSet/>
      <dgm:spPr/>
      <dgm:t>
        <a:bodyPr/>
        <a:lstStyle/>
        <a:p>
          <a:endParaRPr lang="en-IN"/>
        </a:p>
      </dgm:t>
    </dgm:pt>
    <dgm:pt modelId="{695BAB53-F1DE-4149-B1E0-36BFCC6C7835}">
      <dgm:prSet phldrT="[Text]"/>
      <dgm:spPr/>
      <dgm:t>
        <a:bodyPr/>
        <a:lstStyle/>
        <a:p>
          <a:pPr>
            <a:buFont typeface="Wingdings" panose="05000000000000000000" pitchFamily="2" charset="2"/>
            <a:buNone/>
          </a:pPr>
          <a:r>
            <a:rPr lang="en-US" dirty="0"/>
            <a:t>   Risk of Symptomatic Hypocalcemia during hyperventilation and transfusion of citrated blood product</a:t>
          </a:r>
          <a:endParaRPr lang="en-IN" dirty="0"/>
        </a:p>
      </dgm:t>
    </dgm:pt>
    <dgm:pt modelId="{3D556912-B278-44C4-8FBA-8E87F7CE61D1}" type="parTrans" cxnId="{9E8F9AE7-A7F6-4527-B10A-85D70D1737F7}">
      <dgm:prSet/>
      <dgm:spPr/>
      <dgm:t>
        <a:bodyPr/>
        <a:lstStyle/>
        <a:p>
          <a:endParaRPr lang="en-IN"/>
        </a:p>
      </dgm:t>
    </dgm:pt>
    <dgm:pt modelId="{C1A20B5F-D227-4E0D-B9A4-BF76C8EC2114}" type="sibTrans" cxnId="{9E8F9AE7-A7F6-4527-B10A-85D70D1737F7}">
      <dgm:prSet/>
      <dgm:spPr/>
      <dgm:t>
        <a:bodyPr/>
        <a:lstStyle/>
        <a:p>
          <a:endParaRPr lang="en-IN"/>
        </a:p>
      </dgm:t>
    </dgm:pt>
    <dgm:pt modelId="{B44887E8-1F52-4212-B85A-7277180A8E35}" type="pres">
      <dgm:prSet presAssocID="{4B387C6E-EE34-4051-9A31-5B4F08633F40}" presName="linearFlow" presStyleCnt="0">
        <dgm:presLayoutVars>
          <dgm:dir/>
          <dgm:animLvl val="lvl"/>
          <dgm:resizeHandles val="exact"/>
        </dgm:presLayoutVars>
      </dgm:prSet>
      <dgm:spPr/>
    </dgm:pt>
    <dgm:pt modelId="{B7FF12D8-BEE3-4879-827D-BFA7A04057C8}" type="pres">
      <dgm:prSet presAssocID="{0123E8BE-5CF9-4BAE-B9A5-714836327D93}" presName="composite" presStyleCnt="0"/>
      <dgm:spPr/>
    </dgm:pt>
    <dgm:pt modelId="{B6530D47-FB09-41E1-B13C-88201C4F9D96}" type="pres">
      <dgm:prSet presAssocID="{0123E8BE-5CF9-4BAE-B9A5-714836327D93}" presName="parentText" presStyleLbl="alignNode1" presStyleIdx="0" presStyleCnt="3">
        <dgm:presLayoutVars>
          <dgm:chMax val="1"/>
          <dgm:bulletEnabled val="1"/>
        </dgm:presLayoutVars>
      </dgm:prSet>
      <dgm:spPr/>
    </dgm:pt>
    <dgm:pt modelId="{B97B838E-2B46-4AAE-BDF1-CDDAEF1C1763}" type="pres">
      <dgm:prSet presAssocID="{0123E8BE-5CF9-4BAE-B9A5-714836327D93}" presName="descendantText" presStyleLbl="alignAcc1" presStyleIdx="0" presStyleCnt="3">
        <dgm:presLayoutVars>
          <dgm:bulletEnabled val="1"/>
        </dgm:presLayoutVars>
      </dgm:prSet>
      <dgm:spPr/>
    </dgm:pt>
    <dgm:pt modelId="{34A29518-62F3-40FD-A03F-8F7AFB2071C7}" type="pres">
      <dgm:prSet presAssocID="{8CBF1CAF-1FBA-421C-9AEE-0BBD813BC194}" presName="sp" presStyleCnt="0"/>
      <dgm:spPr/>
    </dgm:pt>
    <dgm:pt modelId="{44C99436-FD78-471A-B993-FAC969080CE3}" type="pres">
      <dgm:prSet presAssocID="{295D9325-BD81-4A4B-8D4E-308333F9F2E1}" presName="composite" presStyleCnt="0"/>
      <dgm:spPr/>
    </dgm:pt>
    <dgm:pt modelId="{9F38B393-D111-4952-9D25-EC80E16ABC0B}" type="pres">
      <dgm:prSet presAssocID="{295D9325-BD81-4A4B-8D4E-308333F9F2E1}" presName="parentText" presStyleLbl="alignNode1" presStyleIdx="1" presStyleCnt="3">
        <dgm:presLayoutVars>
          <dgm:chMax val="1"/>
          <dgm:bulletEnabled val="1"/>
        </dgm:presLayoutVars>
      </dgm:prSet>
      <dgm:spPr/>
    </dgm:pt>
    <dgm:pt modelId="{E8F62438-F734-4755-BD2C-BC1C9E92F42D}" type="pres">
      <dgm:prSet presAssocID="{295D9325-BD81-4A4B-8D4E-308333F9F2E1}" presName="descendantText" presStyleLbl="alignAcc1" presStyleIdx="1" presStyleCnt="3">
        <dgm:presLayoutVars>
          <dgm:bulletEnabled val="1"/>
        </dgm:presLayoutVars>
      </dgm:prSet>
      <dgm:spPr/>
    </dgm:pt>
    <dgm:pt modelId="{82B5AA9E-9572-4F8D-AA40-BA5A19068524}" type="pres">
      <dgm:prSet presAssocID="{50AE3AB2-4154-4F19-85C9-0B856FBDD631}" presName="sp" presStyleCnt="0"/>
      <dgm:spPr/>
    </dgm:pt>
    <dgm:pt modelId="{0382E3B3-F6C6-4828-B60A-2B02F388C62C}" type="pres">
      <dgm:prSet presAssocID="{700D1282-27F8-4770-89FE-40BE76988B7D}" presName="composite" presStyleCnt="0"/>
      <dgm:spPr/>
    </dgm:pt>
    <dgm:pt modelId="{F97CB4AE-9359-40B0-8AF2-793FC61589F6}" type="pres">
      <dgm:prSet presAssocID="{700D1282-27F8-4770-89FE-40BE76988B7D}" presName="parentText" presStyleLbl="alignNode1" presStyleIdx="2" presStyleCnt="3">
        <dgm:presLayoutVars>
          <dgm:chMax val="1"/>
          <dgm:bulletEnabled val="1"/>
        </dgm:presLayoutVars>
      </dgm:prSet>
      <dgm:spPr/>
    </dgm:pt>
    <dgm:pt modelId="{EF380510-4394-4863-9357-AFB7E260B427}" type="pres">
      <dgm:prSet presAssocID="{700D1282-27F8-4770-89FE-40BE76988B7D}" presName="descendantText" presStyleLbl="alignAcc1" presStyleIdx="2" presStyleCnt="3">
        <dgm:presLayoutVars>
          <dgm:bulletEnabled val="1"/>
        </dgm:presLayoutVars>
      </dgm:prSet>
      <dgm:spPr/>
    </dgm:pt>
  </dgm:ptLst>
  <dgm:cxnLst>
    <dgm:cxn modelId="{BAF12012-E825-4ED8-87D8-ED500AD855E3}" type="presOf" srcId="{1F420CCC-9D54-4903-93B2-4C41467DE8D0}" destId="{E8F62438-F734-4755-BD2C-BC1C9E92F42D}" srcOrd="0" destOrd="0" presId="urn:microsoft.com/office/officeart/2005/8/layout/chevron2"/>
    <dgm:cxn modelId="{031DD21F-EC2E-4A18-9519-A020B602350B}" type="presOf" srcId="{10C49E20-B52B-4EA1-90A1-746BE332A594}" destId="{B97B838E-2B46-4AAE-BDF1-CDDAEF1C1763}" srcOrd="0" destOrd="0" presId="urn:microsoft.com/office/officeart/2005/8/layout/chevron2"/>
    <dgm:cxn modelId="{2DA1A824-FD47-4EC2-BC8E-6A6FF5E8D6FF}" srcId="{700D1282-27F8-4770-89FE-40BE76988B7D}" destId="{7C431D1D-F31E-451F-9690-E24FD32CFBC9}" srcOrd="0" destOrd="0" parTransId="{FD050BBD-BC33-4E68-9FC2-24C14C93E9C8}" sibTransId="{7BB73414-450C-450A-AD2B-F5C462441196}"/>
    <dgm:cxn modelId="{791E056A-B970-42FE-9548-C9CC94507373}" srcId="{4B387C6E-EE34-4051-9A31-5B4F08633F40}" destId="{295D9325-BD81-4A4B-8D4E-308333F9F2E1}" srcOrd="1" destOrd="0" parTransId="{EA7AE7F6-4BD4-47EB-BF98-9C898CBD2092}" sibTransId="{50AE3AB2-4154-4F19-85C9-0B856FBDD631}"/>
    <dgm:cxn modelId="{844B848B-40ED-4410-97B5-F875B01B6D61}" srcId="{4B387C6E-EE34-4051-9A31-5B4F08633F40}" destId="{700D1282-27F8-4770-89FE-40BE76988B7D}" srcOrd="2" destOrd="0" parTransId="{F1D5ED39-DF78-46AF-A159-565F0608BBC8}" sibTransId="{F4679675-FF72-4B4F-BD9A-1C0B0B87F7AF}"/>
    <dgm:cxn modelId="{B2038498-D47C-47B5-AE09-3FBD2B3566DA}" type="presOf" srcId="{4B387C6E-EE34-4051-9A31-5B4F08633F40}" destId="{B44887E8-1F52-4212-B85A-7277180A8E35}" srcOrd="0" destOrd="0" presId="urn:microsoft.com/office/officeart/2005/8/layout/chevron2"/>
    <dgm:cxn modelId="{593CB19F-8119-4DE8-BA23-D8BC2CA86DBD}" srcId="{295D9325-BD81-4A4B-8D4E-308333F9F2E1}" destId="{1F420CCC-9D54-4903-93B2-4C41467DE8D0}" srcOrd="0" destOrd="0" parTransId="{CA551B6B-3FDC-441C-A3ED-AECD3E445BF8}" sibTransId="{3D2EE725-399A-488D-BFB0-73B182E2F38C}"/>
    <dgm:cxn modelId="{7FE4D4A3-019C-4B3F-B8B0-41DFA71AE1FD}" type="presOf" srcId="{695BAB53-F1DE-4149-B1E0-36BFCC6C7835}" destId="{E8F62438-F734-4755-BD2C-BC1C9E92F42D}" srcOrd="0" destOrd="1" presId="urn:microsoft.com/office/officeart/2005/8/layout/chevron2"/>
    <dgm:cxn modelId="{8857D5A4-0BD4-4BF9-BEA1-92558DF5A691}" srcId="{4B387C6E-EE34-4051-9A31-5B4F08633F40}" destId="{0123E8BE-5CF9-4BAE-B9A5-714836327D93}" srcOrd="0" destOrd="0" parTransId="{216570E0-00E1-4699-88F4-8A377984F65A}" sibTransId="{8CBF1CAF-1FBA-421C-9AEE-0BBD813BC194}"/>
    <dgm:cxn modelId="{4E26C8B3-21B9-4980-B5F6-F7D8E950EAFB}" type="presOf" srcId="{7C431D1D-F31E-451F-9690-E24FD32CFBC9}" destId="{EF380510-4394-4863-9357-AFB7E260B427}" srcOrd="0" destOrd="0" presId="urn:microsoft.com/office/officeart/2005/8/layout/chevron2"/>
    <dgm:cxn modelId="{4CA570C0-DC23-4757-843F-BC98B5EFC58C}" type="presOf" srcId="{700D1282-27F8-4770-89FE-40BE76988B7D}" destId="{F97CB4AE-9359-40B0-8AF2-793FC61589F6}" srcOrd="0" destOrd="0" presId="urn:microsoft.com/office/officeart/2005/8/layout/chevron2"/>
    <dgm:cxn modelId="{BD5996CC-EAE4-476B-A015-DA7EEF220D5C}" type="presOf" srcId="{295D9325-BD81-4A4B-8D4E-308333F9F2E1}" destId="{9F38B393-D111-4952-9D25-EC80E16ABC0B}" srcOrd="0" destOrd="0" presId="urn:microsoft.com/office/officeart/2005/8/layout/chevron2"/>
    <dgm:cxn modelId="{9790DAD8-9A17-429D-BAE1-5D34BA1094DC}" type="presOf" srcId="{0123E8BE-5CF9-4BAE-B9A5-714836327D93}" destId="{B6530D47-FB09-41E1-B13C-88201C4F9D96}" srcOrd="0" destOrd="0" presId="urn:microsoft.com/office/officeart/2005/8/layout/chevron2"/>
    <dgm:cxn modelId="{2B8A94DB-9886-4829-AC82-F141EA87B1F3}" srcId="{0123E8BE-5CF9-4BAE-B9A5-714836327D93}" destId="{10C49E20-B52B-4EA1-90A1-746BE332A594}" srcOrd="0" destOrd="0" parTransId="{63B3D8C7-A588-4CCE-A2E9-35ADC83875B1}" sibTransId="{64BF59AF-8239-403A-A99D-C8DDAA70E815}"/>
    <dgm:cxn modelId="{9E8F9AE7-A7F6-4527-B10A-85D70D1737F7}" srcId="{295D9325-BD81-4A4B-8D4E-308333F9F2E1}" destId="{695BAB53-F1DE-4149-B1E0-36BFCC6C7835}" srcOrd="1" destOrd="0" parTransId="{3D556912-B278-44C4-8FBA-8E87F7CE61D1}" sibTransId="{C1A20B5F-D227-4E0D-B9A4-BF76C8EC2114}"/>
    <dgm:cxn modelId="{3D3CA554-59F9-4633-A35B-54E469F5C46E}" type="presParOf" srcId="{B44887E8-1F52-4212-B85A-7277180A8E35}" destId="{B7FF12D8-BEE3-4879-827D-BFA7A04057C8}" srcOrd="0" destOrd="0" presId="urn:microsoft.com/office/officeart/2005/8/layout/chevron2"/>
    <dgm:cxn modelId="{D26B5DE6-9249-4D85-B7C8-3BCB308F85D8}" type="presParOf" srcId="{B7FF12D8-BEE3-4879-827D-BFA7A04057C8}" destId="{B6530D47-FB09-41E1-B13C-88201C4F9D96}" srcOrd="0" destOrd="0" presId="urn:microsoft.com/office/officeart/2005/8/layout/chevron2"/>
    <dgm:cxn modelId="{EDA34C27-DE0D-4C83-B1D1-6DD90D3021B3}" type="presParOf" srcId="{B7FF12D8-BEE3-4879-827D-BFA7A04057C8}" destId="{B97B838E-2B46-4AAE-BDF1-CDDAEF1C1763}" srcOrd="1" destOrd="0" presId="urn:microsoft.com/office/officeart/2005/8/layout/chevron2"/>
    <dgm:cxn modelId="{6B5F3B62-55F3-4D20-875E-F02C13774895}" type="presParOf" srcId="{B44887E8-1F52-4212-B85A-7277180A8E35}" destId="{34A29518-62F3-40FD-A03F-8F7AFB2071C7}" srcOrd="1" destOrd="0" presId="urn:microsoft.com/office/officeart/2005/8/layout/chevron2"/>
    <dgm:cxn modelId="{CE9DB32B-C1D8-49D7-99B3-70217C655F83}" type="presParOf" srcId="{B44887E8-1F52-4212-B85A-7277180A8E35}" destId="{44C99436-FD78-471A-B993-FAC969080CE3}" srcOrd="2" destOrd="0" presId="urn:microsoft.com/office/officeart/2005/8/layout/chevron2"/>
    <dgm:cxn modelId="{D6E93918-59AC-4E46-B52E-F5C2335333A4}" type="presParOf" srcId="{44C99436-FD78-471A-B993-FAC969080CE3}" destId="{9F38B393-D111-4952-9D25-EC80E16ABC0B}" srcOrd="0" destOrd="0" presId="urn:microsoft.com/office/officeart/2005/8/layout/chevron2"/>
    <dgm:cxn modelId="{D5CD45AC-3AB2-4C81-85EB-67E8960EB4EB}" type="presParOf" srcId="{44C99436-FD78-471A-B993-FAC969080CE3}" destId="{E8F62438-F734-4755-BD2C-BC1C9E92F42D}" srcOrd="1" destOrd="0" presId="urn:microsoft.com/office/officeart/2005/8/layout/chevron2"/>
    <dgm:cxn modelId="{B2DAC575-111C-43AE-A0E0-40655253BA8B}" type="presParOf" srcId="{B44887E8-1F52-4212-B85A-7277180A8E35}" destId="{82B5AA9E-9572-4F8D-AA40-BA5A19068524}" srcOrd="3" destOrd="0" presId="urn:microsoft.com/office/officeart/2005/8/layout/chevron2"/>
    <dgm:cxn modelId="{F6FC099D-473E-4D5C-BA32-C103FDB0ED92}" type="presParOf" srcId="{B44887E8-1F52-4212-B85A-7277180A8E35}" destId="{0382E3B3-F6C6-4828-B60A-2B02F388C62C}" srcOrd="4" destOrd="0" presId="urn:microsoft.com/office/officeart/2005/8/layout/chevron2"/>
    <dgm:cxn modelId="{3D8A8E37-D8F9-4C9F-832F-C728FBC11116}" type="presParOf" srcId="{0382E3B3-F6C6-4828-B60A-2B02F388C62C}" destId="{F97CB4AE-9359-40B0-8AF2-793FC61589F6}" srcOrd="0" destOrd="0" presId="urn:microsoft.com/office/officeart/2005/8/layout/chevron2"/>
    <dgm:cxn modelId="{3D8B3682-ECFB-4894-982E-CF85B61E3ED2}" type="presParOf" srcId="{0382E3B3-F6C6-4828-B60A-2B02F388C62C}" destId="{EF380510-4394-4863-9357-AFB7E260B42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0F8DB7-4646-4406-9B94-1BF230CC93BF}"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IN"/>
        </a:p>
      </dgm:t>
    </dgm:pt>
    <dgm:pt modelId="{DCE789A2-FD3B-42B0-AB06-48512E94D3CB}">
      <dgm:prSet phldrT="[Text]" custT="1"/>
      <dgm:spPr/>
      <dgm:t>
        <a:bodyPr/>
        <a:lstStyle/>
        <a:p>
          <a:r>
            <a:rPr lang="en-US" sz="3600" dirty="0"/>
            <a:t>Ductal Patency</a:t>
          </a:r>
          <a:r>
            <a:rPr lang="en-US" sz="5900" dirty="0"/>
            <a:t> </a:t>
          </a:r>
          <a:endParaRPr lang="en-IN" sz="5900" dirty="0"/>
        </a:p>
      </dgm:t>
    </dgm:pt>
    <dgm:pt modelId="{E2ACB083-D572-41F8-96A9-9336C77AC910}" type="parTrans" cxnId="{C057A20C-185F-44F4-831B-5795B189722E}">
      <dgm:prSet/>
      <dgm:spPr/>
      <dgm:t>
        <a:bodyPr/>
        <a:lstStyle/>
        <a:p>
          <a:endParaRPr lang="en-IN"/>
        </a:p>
      </dgm:t>
    </dgm:pt>
    <dgm:pt modelId="{8F9B01FA-C3D2-47B2-A546-2F216A77E0B5}" type="sibTrans" cxnId="{C057A20C-185F-44F4-831B-5795B189722E}">
      <dgm:prSet/>
      <dgm:spPr/>
      <dgm:t>
        <a:bodyPr/>
        <a:lstStyle/>
        <a:p>
          <a:endParaRPr lang="en-IN"/>
        </a:p>
      </dgm:t>
    </dgm:pt>
    <dgm:pt modelId="{F307BCF8-5DB1-4173-BBFB-87D5CD889E1C}">
      <dgm:prSet phldrT="[Text]"/>
      <dgm:spPr/>
      <dgm:t>
        <a:bodyPr/>
        <a:lstStyle/>
        <a:p>
          <a:r>
            <a:rPr lang="en-US" dirty="0"/>
            <a:t>PVR</a:t>
          </a:r>
          <a:endParaRPr lang="en-IN" dirty="0"/>
        </a:p>
      </dgm:t>
    </dgm:pt>
    <dgm:pt modelId="{9D7DFD54-BC8E-4D5F-A614-C5DE7BA1ECBF}" type="parTrans" cxnId="{2055E7CA-6135-4FDD-A939-23BDE3E83889}">
      <dgm:prSet/>
      <dgm:spPr/>
      <dgm:t>
        <a:bodyPr/>
        <a:lstStyle/>
        <a:p>
          <a:endParaRPr lang="en-IN"/>
        </a:p>
      </dgm:t>
    </dgm:pt>
    <dgm:pt modelId="{0BFBC430-D3DE-47CF-935D-45357DB8FF20}" type="sibTrans" cxnId="{2055E7CA-6135-4FDD-A939-23BDE3E83889}">
      <dgm:prSet/>
      <dgm:spPr/>
      <dgm:t>
        <a:bodyPr/>
        <a:lstStyle/>
        <a:p>
          <a:endParaRPr lang="en-IN"/>
        </a:p>
      </dgm:t>
    </dgm:pt>
    <dgm:pt modelId="{74CF042A-B9AB-4A9F-850C-CE9B24131111}">
      <dgm:prSet phldrT="[Text]"/>
      <dgm:spPr/>
      <dgm:t>
        <a:bodyPr/>
        <a:lstStyle/>
        <a:p>
          <a:r>
            <a:rPr lang="en-US" dirty="0"/>
            <a:t>Inter atrial communication</a:t>
          </a:r>
          <a:endParaRPr lang="en-IN" dirty="0"/>
        </a:p>
      </dgm:t>
    </dgm:pt>
    <dgm:pt modelId="{AE3C238C-211D-41CF-9DA6-C70C44818AC9}" type="parTrans" cxnId="{A4ED4924-8ADE-4A60-B62A-51FB7C5A87B0}">
      <dgm:prSet/>
      <dgm:spPr/>
      <dgm:t>
        <a:bodyPr/>
        <a:lstStyle/>
        <a:p>
          <a:endParaRPr lang="en-IN"/>
        </a:p>
      </dgm:t>
    </dgm:pt>
    <dgm:pt modelId="{F436E5F0-981D-4EF8-A8D4-87EB9EC13B38}" type="sibTrans" cxnId="{A4ED4924-8ADE-4A60-B62A-51FB7C5A87B0}">
      <dgm:prSet/>
      <dgm:spPr/>
      <dgm:t>
        <a:bodyPr/>
        <a:lstStyle/>
        <a:p>
          <a:endParaRPr lang="en-IN"/>
        </a:p>
      </dgm:t>
    </dgm:pt>
    <dgm:pt modelId="{D07BC68E-EE79-438C-B15B-15FB5A8C4177}" type="pres">
      <dgm:prSet presAssocID="{C00F8DB7-4646-4406-9B94-1BF230CC93BF}" presName="Name0" presStyleCnt="0">
        <dgm:presLayoutVars>
          <dgm:dir/>
          <dgm:resizeHandles val="exact"/>
        </dgm:presLayoutVars>
      </dgm:prSet>
      <dgm:spPr/>
    </dgm:pt>
    <dgm:pt modelId="{65D81CC5-E49D-47AC-8CEE-64CEDA95FFB3}" type="pres">
      <dgm:prSet presAssocID="{DCE789A2-FD3B-42B0-AB06-48512E94D3CB}" presName="composite" presStyleCnt="0"/>
      <dgm:spPr/>
    </dgm:pt>
    <dgm:pt modelId="{129C0A26-50E1-4648-8725-4226C2D186A9}" type="pres">
      <dgm:prSet presAssocID="{DCE789A2-FD3B-42B0-AB06-48512E94D3CB}" presName="rect1" presStyleLbl="trAlignAcc1" presStyleIdx="0" presStyleCnt="3">
        <dgm:presLayoutVars>
          <dgm:bulletEnabled val="1"/>
        </dgm:presLayoutVars>
      </dgm:prSet>
      <dgm:spPr/>
    </dgm:pt>
    <dgm:pt modelId="{60C68357-9B94-4E77-A587-5EA1CFAD8989}" type="pres">
      <dgm:prSet presAssocID="{DCE789A2-FD3B-42B0-AB06-48512E94D3CB}"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dgm:spPr>
    </dgm:pt>
    <dgm:pt modelId="{CC6F126E-A022-4063-BF84-3B9FAA60F715}" type="pres">
      <dgm:prSet presAssocID="{8F9B01FA-C3D2-47B2-A546-2F216A77E0B5}" presName="sibTrans" presStyleCnt="0"/>
      <dgm:spPr/>
    </dgm:pt>
    <dgm:pt modelId="{715E7E11-E77E-4148-BF20-6246D60BE41F}" type="pres">
      <dgm:prSet presAssocID="{F307BCF8-5DB1-4173-BBFB-87D5CD889E1C}" presName="composite" presStyleCnt="0"/>
      <dgm:spPr/>
    </dgm:pt>
    <dgm:pt modelId="{A1AEC3F9-9F73-4E2E-B51F-ECABD57FC998}" type="pres">
      <dgm:prSet presAssocID="{F307BCF8-5DB1-4173-BBFB-87D5CD889E1C}" presName="rect1" presStyleLbl="trAlignAcc1" presStyleIdx="1" presStyleCnt="3">
        <dgm:presLayoutVars>
          <dgm:bulletEnabled val="1"/>
        </dgm:presLayoutVars>
      </dgm:prSet>
      <dgm:spPr/>
    </dgm:pt>
    <dgm:pt modelId="{0C01DF89-72FA-4D64-8784-B10974C089BA}" type="pres">
      <dgm:prSet presAssocID="{F307BCF8-5DB1-4173-BBFB-87D5CD889E1C}"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38000" r="-138000"/>
          </a:stretch>
        </a:blipFill>
      </dgm:spPr>
    </dgm:pt>
    <dgm:pt modelId="{1A7D7985-7929-42AE-AD0D-8DDD4C61B2CC}" type="pres">
      <dgm:prSet presAssocID="{0BFBC430-D3DE-47CF-935D-45357DB8FF20}" presName="sibTrans" presStyleCnt="0"/>
      <dgm:spPr/>
    </dgm:pt>
    <dgm:pt modelId="{07619BDA-6346-431B-9A41-4E1B07D70940}" type="pres">
      <dgm:prSet presAssocID="{74CF042A-B9AB-4A9F-850C-CE9B24131111}" presName="composite" presStyleCnt="0"/>
      <dgm:spPr/>
    </dgm:pt>
    <dgm:pt modelId="{055F8E16-0863-4558-B17D-DB1F66CC7EA3}" type="pres">
      <dgm:prSet presAssocID="{74CF042A-B9AB-4A9F-850C-CE9B24131111}" presName="rect1" presStyleLbl="trAlignAcc1" presStyleIdx="2" presStyleCnt="3">
        <dgm:presLayoutVars>
          <dgm:bulletEnabled val="1"/>
        </dgm:presLayoutVars>
      </dgm:prSet>
      <dgm:spPr/>
    </dgm:pt>
    <dgm:pt modelId="{A2970A6C-8111-45A2-927B-C08709D81536}" type="pres">
      <dgm:prSet presAssocID="{74CF042A-B9AB-4A9F-850C-CE9B24131111}"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Lst>
  <dgm:cxnLst>
    <dgm:cxn modelId="{E1CC8006-AC21-4574-89AA-41F7E2E0887A}" type="presOf" srcId="{DCE789A2-FD3B-42B0-AB06-48512E94D3CB}" destId="{129C0A26-50E1-4648-8725-4226C2D186A9}" srcOrd="0" destOrd="0" presId="urn:microsoft.com/office/officeart/2008/layout/PictureStrips"/>
    <dgm:cxn modelId="{C057A20C-185F-44F4-831B-5795B189722E}" srcId="{C00F8DB7-4646-4406-9B94-1BF230CC93BF}" destId="{DCE789A2-FD3B-42B0-AB06-48512E94D3CB}" srcOrd="0" destOrd="0" parTransId="{E2ACB083-D572-41F8-96A9-9336C77AC910}" sibTransId="{8F9B01FA-C3D2-47B2-A546-2F216A77E0B5}"/>
    <dgm:cxn modelId="{A4ED4924-8ADE-4A60-B62A-51FB7C5A87B0}" srcId="{C00F8DB7-4646-4406-9B94-1BF230CC93BF}" destId="{74CF042A-B9AB-4A9F-850C-CE9B24131111}" srcOrd="2" destOrd="0" parTransId="{AE3C238C-211D-41CF-9DA6-C70C44818AC9}" sibTransId="{F436E5F0-981D-4EF8-A8D4-87EB9EC13B38}"/>
    <dgm:cxn modelId="{E615F670-BBA0-4BA3-8B73-0D46163D00AF}" type="presOf" srcId="{F307BCF8-5DB1-4173-BBFB-87D5CD889E1C}" destId="{A1AEC3F9-9F73-4E2E-B51F-ECABD57FC998}" srcOrd="0" destOrd="0" presId="urn:microsoft.com/office/officeart/2008/layout/PictureStrips"/>
    <dgm:cxn modelId="{2055E7CA-6135-4FDD-A939-23BDE3E83889}" srcId="{C00F8DB7-4646-4406-9B94-1BF230CC93BF}" destId="{F307BCF8-5DB1-4173-BBFB-87D5CD889E1C}" srcOrd="1" destOrd="0" parTransId="{9D7DFD54-BC8E-4D5F-A614-C5DE7BA1ECBF}" sibTransId="{0BFBC430-D3DE-47CF-935D-45357DB8FF20}"/>
    <dgm:cxn modelId="{D3E79CD4-0F31-438B-A0DD-310488DA025A}" type="presOf" srcId="{C00F8DB7-4646-4406-9B94-1BF230CC93BF}" destId="{D07BC68E-EE79-438C-B15B-15FB5A8C4177}" srcOrd="0" destOrd="0" presId="urn:microsoft.com/office/officeart/2008/layout/PictureStrips"/>
    <dgm:cxn modelId="{14939DDF-3734-49D5-A251-7961FF3BC8A2}" type="presOf" srcId="{74CF042A-B9AB-4A9F-850C-CE9B24131111}" destId="{055F8E16-0863-4558-B17D-DB1F66CC7EA3}" srcOrd="0" destOrd="0" presId="urn:microsoft.com/office/officeart/2008/layout/PictureStrips"/>
    <dgm:cxn modelId="{8E10FA0B-2EDA-4FB3-9D8B-57D85DFAEE9B}" type="presParOf" srcId="{D07BC68E-EE79-438C-B15B-15FB5A8C4177}" destId="{65D81CC5-E49D-47AC-8CEE-64CEDA95FFB3}" srcOrd="0" destOrd="0" presId="urn:microsoft.com/office/officeart/2008/layout/PictureStrips"/>
    <dgm:cxn modelId="{E058E6E8-5E48-4A19-86C1-E32C62C0BD28}" type="presParOf" srcId="{65D81CC5-E49D-47AC-8CEE-64CEDA95FFB3}" destId="{129C0A26-50E1-4648-8725-4226C2D186A9}" srcOrd="0" destOrd="0" presId="urn:microsoft.com/office/officeart/2008/layout/PictureStrips"/>
    <dgm:cxn modelId="{9ACC1147-7C70-4EBC-A4B5-9A478C023122}" type="presParOf" srcId="{65D81CC5-E49D-47AC-8CEE-64CEDA95FFB3}" destId="{60C68357-9B94-4E77-A587-5EA1CFAD8989}" srcOrd="1" destOrd="0" presId="urn:microsoft.com/office/officeart/2008/layout/PictureStrips"/>
    <dgm:cxn modelId="{C41343AE-6B02-4A10-BC21-F3A85CD3397F}" type="presParOf" srcId="{D07BC68E-EE79-438C-B15B-15FB5A8C4177}" destId="{CC6F126E-A022-4063-BF84-3B9FAA60F715}" srcOrd="1" destOrd="0" presId="urn:microsoft.com/office/officeart/2008/layout/PictureStrips"/>
    <dgm:cxn modelId="{AA8EB65F-B5CB-4B24-AED3-DA4595C4394F}" type="presParOf" srcId="{D07BC68E-EE79-438C-B15B-15FB5A8C4177}" destId="{715E7E11-E77E-4148-BF20-6246D60BE41F}" srcOrd="2" destOrd="0" presId="urn:microsoft.com/office/officeart/2008/layout/PictureStrips"/>
    <dgm:cxn modelId="{F3F74021-7798-44DA-93EF-B649B3965DBC}" type="presParOf" srcId="{715E7E11-E77E-4148-BF20-6246D60BE41F}" destId="{A1AEC3F9-9F73-4E2E-B51F-ECABD57FC998}" srcOrd="0" destOrd="0" presId="urn:microsoft.com/office/officeart/2008/layout/PictureStrips"/>
    <dgm:cxn modelId="{EC8391C0-6AF5-4138-84A6-108552BE1A02}" type="presParOf" srcId="{715E7E11-E77E-4148-BF20-6246D60BE41F}" destId="{0C01DF89-72FA-4D64-8784-B10974C089BA}" srcOrd="1" destOrd="0" presId="urn:microsoft.com/office/officeart/2008/layout/PictureStrips"/>
    <dgm:cxn modelId="{102C925D-08FB-4348-BFA9-AFAF405B13F5}" type="presParOf" srcId="{D07BC68E-EE79-438C-B15B-15FB5A8C4177}" destId="{1A7D7985-7929-42AE-AD0D-8DDD4C61B2CC}" srcOrd="3" destOrd="0" presId="urn:microsoft.com/office/officeart/2008/layout/PictureStrips"/>
    <dgm:cxn modelId="{EAA4D839-35F9-421E-8855-883F5B1148D5}" type="presParOf" srcId="{D07BC68E-EE79-438C-B15B-15FB5A8C4177}" destId="{07619BDA-6346-431B-9A41-4E1B07D70940}" srcOrd="4" destOrd="0" presId="urn:microsoft.com/office/officeart/2008/layout/PictureStrips"/>
    <dgm:cxn modelId="{0C8E7CC4-95E9-4B97-8CD8-9D5638AA3653}" type="presParOf" srcId="{07619BDA-6346-431B-9A41-4E1B07D70940}" destId="{055F8E16-0863-4558-B17D-DB1F66CC7EA3}" srcOrd="0" destOrd="0" presId="urn:microsoft.com/office/officeart/2008/layout/PictureStrips"/>
    <dgm:cxn modelId="{0A7F4E67-70BA-45EB-A744-26C21D84B73E}" type="presParOf" srcId="{07619BDA-6346-431B-9A41-4E1B07D70940}" destId="{A2970A6C-8111-45A2-927B-C08709D8153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E5046-C4E5-4DE7-B0DB-DF324EF9FF33}"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IN"/>
        </a:p>
      </dgm:t>
    </dgm:pt>
    <dgm:pt modelId="{194FFB23-9E53-48C4-9501-D3B25F4F65C5}">
      <dgm:prSet phldrT="[Text]" phldr="1"/>
      <dgm:spPr/>
      <dgm:t>
        <a:bodyPr/>
        <a:lstStyle/>
        <a:p>
          <a:endParaRPr lang="en-IN"/>
        </a:p>
      </dgm:t>
    </dgm:pt>
    <dgm:pt modelId="{E040EB24-3536-479F-AE7D-BF4D7011B965}" type="parTrans" cxnId="{C1AE5C0A-C815-494C-97C4-2CF161C68271}">
      <dgm:prSet/>
      <dgm:spPr/>
      <dgm:t>
        <a:bodyPr/>
        <a:lstStyle/>
        <a:p>
          <a:endParaRPr lang="en-IN"/>
        </a:p>
      </dgm:t>
    </dgm:pt>
    <dgm:pt modelId="{ECD0372E-6F21-4BC4-84E8-04F8CA6CA41F}" type="sibTrans" cxnId="{C1AE5C0A-C815-494C-97C4-2CF161C68271}">
      <dgm:prSet/>
      <dgm:spPr/>
      <dgm:t>
        <a:bodyPr/>
        <a:lstStyle/>
        <a:p>
          <a:endParaRPr lang="en-IN"/>
        </a:p>
      </dgm:t>
    </dgm:pt>
    <dgm:pt modelId="{269C40C0-307C-4864-928F-304E64927915}">
      <dgm:prSet phldrT="[Text]"/>
      <dgm:spPr/>
      <dgm:t>
        <a:bodyPr/>
        <a:lstStyle/>
        <a:p>
          <a:r>
            <a:rPr lang="en-US" dirty="0"/>
            <a:t>Dominant RV impulse</a:t>
          </a:r>
          <a:endParaRPr lang="en-IN" dirty="0"/>
        </a:p>
      </dgm:t>
    </dgm:pt>
    <dgm:pt modelId="{B6840788-AC5F-4CAB-8B8D-DB92DF7A927B}" type="parTrans" cxnId="{8E731836-C758-46AE-962F-A1A0809C0207}">
      <dgm:prSet/>
      <dgm:spPr/>
      <dgm:t>
        <a:bodyPr/>
        <a:lstStyle/>
        <a:p>
          <a:endParaRPr lang="en-IN"/>
        </a:p>
      </dgm:t>
    </dgm:pt>
    <dgm:pt modelId="{EDE1CA45-8635-4978-B6BE-634B898BB68B}" type="sibTrans" cxnId="{8E731836-C758-46AE-962F-A1A0809C0207}">
      <dgm:prSet/>
      <dgm:spPr/>
      <dgm:t>
        <a:bodyPr/>
        <a:lstStyle/>
        <a:p>
          <a:endParaRPr lang="en-IN"/>
        </a:p>
      </dgm:t>
    </dgm:pt>
    <dgm:pt modelId="{86D0EC76-7667-4F28-8D26-56CDCC547F24}">
      <dgm:prSet phldrT="[Text]" phldr="1"/>
      <dgm:spPr/>
      <dgm:t>
        <a:bodyPr/>
        <a:lstStyle/>
        <a:p>
          <a:endParaRPr lang="en-IN"/>
        </a:p>
      </dgm:t>
    </dgm:pt>
    <dgm:pt modelId="{1CC3625C-A8F5-45CE-8E2A-7D26F4EC4124}" type="parTrans" cxnId="{5F71BEA1-7152-4A3A-95AF-54C3280C9B2B}">
      <dgm:prSet/>
      <dgm:spPr/>
      <dgm:t>
        <a:bodyPr/>
        <a:lstStyle/>
        <a:p>
          <a:endParaRPr lang="en-IN"/>
        </a:p>
      </dgm:t>
    </dgm:pt>
    <dgm:pt modelId="{E3F4E208-F053-483F-B496-C041CE387CF6}" type="sibTrans" cxnId="{5F71BEA1-7152-4A3A-95AF-54C3280C9B2B}">
      <dgm:prSet/>
      <dgm:spPr/>
      <dgm:t>
        <a:bodyPr/>
        <a:lstStyle/>
        <a:p>
          <a:endParaRPr lang="en-IN"/>
        </a:p>
      </dgm:t>
    </dgm:pt>
    <dgm:pt modelId="{2089EB13-4F9E-4E9C-9D1D-14B4D600C3F2}">
      <dgm:prSet phldrT="[Text]"/>
      <dgm:spPr/>
      <dgm:t>
        <a:bodyPr/>
        <a:lstStyle/>
        <a:p>
          <a:r>
            <a:rPr lang="en-US" dirty="0"/>
            <a:t>S1 normal, loud P2 (No A2)</a:t>
          </a:r>
          <a:endParaRPr lang="en-IN" dirty="0"/>
        </a:p>
      </dgm:t>
    </dgm:pt>
    <dgm:pt modelId="{E8485FFC-1A2A-4305-8CE7-3CB3DB7C973F}" type="parTrans" cxnId="{9EA78C1A-87CE-4227-8910-5F93EE7ED669}">
      <dgm:prSet/>
      <dgm:spPr/>
      <dgm:t>
        <a:bodyPr/>
        <a:lstStyle/>
        <a:p>
          <a:endParaRPr lang="en-IN"/>
        </a:p>
      </dgm:t>
    </dgm:pt>
    <dgm:pt modelId="{853022C1-CE2D-4110-911A-28EB4927FDD6}" type="sibTrans" cxnId="{9EA78C1A-87CE-4227-8910-5F93EE7ED669}">
      <dgm:prSet/>
      <dgm:spPr/>
      <dgm:t>
        <a:bodyPr/>
        <a:lstStyle/>
        <a:p>
          <a:endParaRPr lang="en-IN"/>
        </a:p>
      </dgm:t>
    </dgm:pt>
    <dgm:pt modelId="{65DA1A62-861F-4640-ABF8-0381BA91385C}">
      <dgm:prSet phldrT="[Text]" phldr="1"/>
      <dgm:spPr/>
      <dgm:t>
        <a:bodyPr/>
        <a:lstStyle/>
        <a:p>
          <a:endParaRPr lang="en-IN"/>
        </a:p>
      </dgm:t>
    </dgm:pt>
    <dgm:pt modelId="{1EA28B06-2C5E-4889-A3FD-9BC2BAE5DF0E}" type="parTrans" cxnId="{D6C74D7A-5D42-49D9-A7C0-9EB835119539}">
      <dgm:prSet/>
      <dgm:spPr/>
      <dgm:t>
        <a:bodyPr/>
        <a:lstStyle/>
        <a:p>
          <a:endParaRPr lang="en-IN"/>
        </a:p>
      </dgm:t>
    </dgm:pt>
    <dgm:pt modelId="{043FBA46-F159-444F-B48C-5EC73D1DA118}" type="sibTrans" cxnId="{D6C74D7A-5D42-49D9-A7C0-9EB835119539}">
      <dgm:prSet/>
      <dgm:spPr/>
      <dgm:t>
        <a:bodyPr/>
        <a:lstStyle/>
        <a:p>
          <a:endParaRPr lang="en-IN"/>
        </a:p>
      </dgm:t>
    </dgm:pt>
    <dgm:pt modelId="{A618971B-F356-4B6E-B859-107FA9D4B650}">
      <dgm:prSet phldrT="[Text]"/>
      <dgm:spPr/>
      <dgm:t>
        <a:bodyPr/>
        <a:lstStyle/>
        <a:p>
          <a:r>
            <a:rPr lang="en-US" dirty="0"/>
            <a:t>CHF- Enlarged Liver, Basal </a:t>
          </a:r>
          <a:r>
            <a:rPr lang="en-US" dirty="0" err="1"/>
            <a:t>creps</a:t>
          </a:r>
          <a:endParaRPr lang="en-IN" dirty="0"/>
        </a:p>
      </dgm:t>
    </dgm:pt>
    <dgm:pt modelId="{6D854361-DF9A-4C09-8092-41C8C976D250}" type="parTrans" cxnId="{5B89779B-FF0C-42D7-9CBC-25A1C6156F89}">
      <dgm:prSet/>
      <dgm:spPr/>
      <dgm:t>
        <a:bodyPr/>
        <a:lstStyle/>
        <a:p>
          <a:endParaRPr lang="en-IN"/>
        </a:p>
      </dgm:t>
    </dgm:pt>
    <dgm:pt modelId="{56DAA494-2A99-4AC5-855B-CB48F442EA6F}" type="sibTrans" cxnId="{5B89779B-FF0C-42D7-9CBC-25A1C6156F89}">
      <dgm:prSet/>
      <dgm:spPr/>
      <dgm:t>
        <a:bodyPr/>
        <a:lstStyle/>
        <a:p>
          <a:endParaRPr lang="en-IN"/>
        </a:p>
      </dgm:t>
    </dgm:pt>
    <dgm:pt modelId="{89C363DA-6595-4359-902E-7A2CDE726835}" type="pres">
      <dgm:prSet presAssocID="{9E7E5046-C4E5-4DE7-B0DB-DF324EF9FF33}" presName="Name0" presStyleCnt="0">
        <dgm:presLayoutVars>
          <dgm:chMax/>
          <dgm:chPref/>
          <dgm:dir/>
        </dgm:presLayoutVars>
      </dgm:prSet>
      <dgm:spPr/>
    </dgm:pt>
    <dgm:pt modelId="{312200BF-9CDC-4384-B7EA-AA751E15EFBE}" type="pres">
      <dgm:prSet presAssocID="{194FFB23-9E53-48C4-9501-D3B25F4F65C5}" presName="parenttextcomposite" presStyleCnt="0"/>
      <dgm:spPr/>
    </dgm:pt>
    <dgm:pt modelId="{18710762-345C-47B6-A445-3B15E4A6898F}" type="pres">
      <dgm:prSet presAssocID="{194FFB23-9E53-48C4-9501-D3B25F4F65C5}" presName="parenttext" presStyleLbl="revTx" presStyleIdx="0" presStyleCnt="3">
        <dgm:presLayoutVars>
          <dgm:chMax/>
          <dgm:chPref val="2"/>
          <dgm:bulletEnabled val="1"/>
        </dgm:presLayoutVars>
      </dgm:prSet>
      <dgm:spPr/>
    </dgm:pt>
    <dgm:pt modelId="{6E2293EB-DE69-4EC2-BCDD-44798FB19EF0}" type="pres">
      <dgm:prSet presAssocID="{194FFB23-9E53-48C4-9501-D3B25F4F65C5}" presName="composite" presStyleCnt="0"/>
      <dgm:spPr/>
    </dgm:pt>
    <dgm:pt modelId="{35D9450F-7690-475D-BBFB-097D754DA5AF}" type="pres">
      <dgm:prSet presAssocID="{194FFB23-9E53-48C4-9501-D3B25F4F65C5}" presName="chevron1" presStyleLbl="alignNode1" presStyleIdx="0" presStyleCnt="21"/>
      <dgm:spPr/>
    </dgm:pt>
    <dgm:pt modelId="{669AF6FD-C50F-42BF-A48B-E8BDA782D3E3}" type="pres">
      <dgm:prSet presAssocID="{194FFB23-9E53-48C4-9501-D3B25F4F65C5}" presName="chevron2" presStyleLbl="alignNode1" presStyleIdx="1" presStyleCnt="21"/>
      <dgm:spPr/>
    </dgm:pt>
    <dgm:pt modelId="{9562E40F-84E1-4922-A836-7D9446652504}" type="pres">
      <dgm:prSet presAssocID="{194FFB23-9E53-48C4-9501-D3B25F4F65C5}" presName="chevron3" presStyleLbl="alignNode1" presStyleIdx="2" presStyleCnt="21"/>
      <dgm:spPr/>
    </dgm:pt>
    <dgm:pt modelId="{C4D20497-832C-488B-B479-407059F25202}" type="pres">
      <dgm:prSet presAssocID="{194FFB23-9E53-48C4-9501-D3B25F4F65C5}" presName="chevron4" presStyleLbl="alignNode1" presStyleIdx="3" presStyleCnt="21"/>
      <dgm:spPr/>
    </dgm:pt>
    <dgm:pt modelId="{B8013931-AB3B-438E-A050-B7F1F44841FA}" type="pres">
      <dgm:prSet presAssocID="{194FFB23-9E53-48C4-9501-D3B25F4F65C5}" presName="chevron5" presStyleLbl="alignNode1" presStyleIdx="4" presStyleCnt="21"/>
      <dgm:spPr/>
    </dgm:pt>
    <dgm:pt modelId="{A4A8810B-91EE-4B57-A881-5C71EC3EB1E4}" type="pres">
      <dgm:prSet presAssocID="{194FFB23-9E53-48C4-9501-D3B25F4F65C5}" presName="chevron6" presStyleLbl="alignNode1" presStyleIdx="5" presStyleCnt="21"/>
      <dgm:spPr/>
    </dgm:pt>
    <dgm:pt modelId="{98EAF128-9B13-4E0D-B3F6-D5948C3731B5}" type="pres">
      <dgm:prSet presAssocID="{194FFB23-9E53-48C4-9501-D3B25F4F65C5}" presName="chevron7" presStyleLbl="alignNode1" presStyleIdx="6" presStyleCnt="21"/>
      <dgm:spPr/>
    </dgm:pt>
    <dgm:pt modelId="{2B9920D6-6503-4693-B717-752FF0CB45BD}" type="pres">
      <dgm:prSet presAssocID="{194FFB23-9E53-48C4-9501-D3B25F4F65C5}" presName="childtext" presStyleLbl="solidFgAcc1" presStyleIdx="0" presStyleCnt="3">
        <dgm:presLayoutVars>
          <dgm:chMax/>
          <dgm:chPref val="0"/>
          <dgm:bulletEnabled val="1"/>
        </dgm:presLayoutVars>
      </dgm:prSet>
      <dgm:spPr/>
    </dgm:pt>
    <dgm:pt modelId="{DEDA7A04-1416-47B5-B7BF-EF8DFD0FC6D7}" type="pres">
      <dgm:prSet presAssocID="{ECD0372E-6F21-4BC4-84E8-04F8CA6CA41F}" presName="sibTrans" presStyleCnt="0"/>
      <dgm:spPr/>
    </dgm:pt>
    <dgm:pt modelId="{8856A850-A131-488B-87A1-BA950FD4DF37}" type="pres">
      <dgm:prSet presAssocID="{86D0EC76-7667-4F28-8D26-56CDCC547F24}" presName="parenttextcomposite" presStyleCnt="0"/>
      <dgm:spPr/>
    </dgm:pt>
    <dgm:pt modelId="{3342D1C9-ECC5-4E51-8E03-DE91A0396B36}" type="pres">
      <dgm:prSet presAssocID="{86D0EC76-7667-4F28-8D26-56CDCC547F24}" presName="parenttext" presStyleLbl="revTx" presStyleIdx="1" presStyleCnt="3">
        <dgm:presLayoutVars>
          <dgm:chMax/>
          <dgm:chPref val="2"/>
          <dgm:bulletEnabled val="1"/>
        </dgm:presLayoutVars>
      </dgm:prSet>
      <dgm:spPr/>
    </dgm:pt>
    <dgm:pt modelId="{6BBC873E-5BC2-4C98-81F1-EB88BC110A92}" type="pres">
      <dgm:prSet presAssocID="{86D0EC76-7667-4F28-8D26-56CDCC547F24}" presName="composite" presStyleCnt="0"/>
      <dgm:spPr/>
    </dgm:pt>
    <dgm:pt modelId="{3A8F9A3D-305E-4A81-ABF9-CC5ADD6FEACB}" type="pres">
      <dgm:prSet presAssocID="{86D0EC76-7667-4F28-8D26-56CDCC547F24}" presName="chevron1" presStyleLbl="alignNode1" presStyleIdx="7" presStyleCnt="21"/>
      <dgm:spPr/>
    </dgm:pt>
    <dgm:pt modelId="{9CB1CEC4-F36B-402D-81E2-C94171503BA0}" type="pres">
      <dgm:prSet presAssocID="{86D0EC76-7667-4F28-8D26-56CDCC547F24}" presName="chevron2" presStyleLbl="alignNode1" presStyleIdx="8" presStyleCnt="21"/>
      <dgm:spPr/>
    </dgm:pt>
    <dgm:pt modelId="{3EB9FE56-B698-4132-9E51-F13D47758AF9}" type="pres">
      <dgm:prSet presAssocID="{86D0EC76-7667-4F28-8D26-56CDCC547F24}" presName="chevron3" presStyleLbl="alignNode1" presStyleIdx="9" presStyleCnt="21"/>
      <dgm:spPr/>
    </dgm:pt>
    <dgm:pt modelId="{D9153C45-5015-4384-9401-CDA7CB2CA485}" type="pres">
      <dgm:prSet presAssocID="{86D0EC76-7667-4F28-8D26-56CDCC547F24}" presName="chevron4" presStyleLbl="alignNode1" presStyleIdx="10" presStyleCnt="21"/>
      <dgm:spPr/>
    </dgm:pt>
    <dgm:pt modelId="{1C728471-33D7-4DEA-BF84-DD355F8F83CE}" type="pres">
      <dgm:prSet presAssocID="{86D0EC76-7667-4F28-8D26-56CDCC547F24}" presName="chevron5" presStyleLbl="alignNode1" presStyleIdx="11" presStyleCnt="21"/>
      <dgm:spPr/>
    </dgm:pt>
    <dgm:pt modelId="{AD2C0998-7AEC-4DAE-BA4C-8F4C5718E5FD}" type="pres">
      <dgm:prSet presAssocID="{86D0EC76-7667-4F28-8D26-56CDCC547F24}" presName="chevron6" presStyleLbl="alignNode1" presStyleIdx="12" presStyleCnt="21"/>
      <dgm:spPr/>
    </dgm:pt>
    <dgm:pt modelId="{034A0DAC-7EBF-439D-938F-517893E7A165}" type="pres">
      <dgm:prSet presAssocID="{86D0EC76-7667-4F28-8D26-56CDCC547F24}" presName="chevron7" presStyleLbl="alignNode1" presStyleIdx="13" presStyleCnt="21"/>
      <dgm:spPr/>
    </dgm:pt>
    <dgm:pt modelId="{B46FFDFE-CE2C-4685-916D-C043E3108F11}" type="pres">
      <dgm:prSet presAssocID="{86D0EC76-7667-4F28-8D26-56CDCC547F24}" presName="childtext" presStyleLbl="solidFgAcc1" presStyleIdx="1" presStyleCnt="3">
        <dgm:presLayoutVars>
          <dgm:chMax/>
          <dgm:chPref val="0"/>
          <dgm:bulletEnabled val="1"/>
        </dgm:presLayoutVars>
      </dgm:prSet>
      <dgm:spPr/>
    </dgm:pt>
    <dgm:pt modelId="{E718EB47-62DE-4656-B892-7895775BEB9B}" type="pres">
      <dgm:prSet presAssocID="{E3F4E208-F053-483F-B496-C041CE387CF6}" presName="sibTrans" presStyleCnt="0"/>
      <dgm:spPr/>
    </dgm:pt>
    <dgm:pt modelId="{7B008569-60F6-440F-BE8C-459467E55B36}" type="pres">
      <dgm:prSet presAssocID="{65DA1A62-861F-4640-ABF8-0381BA91385C}" presName="parenttextcomposite" presStyleCnt="0"/>
      <dgm:spPr/>
    </dgm:pt>
    <dgm:pt modelId="{86172F34-CFA7-445D-85A0-B0E85EC6A235}" type="pres">
      <dgm:prSet presAssocID="{65DA1A62-861F-4640-ABF8-0381BA91385C}" presName="parenttext" presStyleLbl="revTx" presStyleIdx="2" presStyleCnt="3">
        <dgm:presLayoutVars>
          <dgm:chMax/>
          <dgm:chPref val="2"/>
          <dgm:bulletEnabled val="1"/>
        </dgm:presLayoutVars>
      </dgm:prSet>
      <dgm:spPr/>
    </dgm:pt>
    <dgm:pt modelId="{B1257092-E05B-462F-815D-0BC7160F134C}" type="pres">
      <dgm:prSet presAssocID="{65DA1A62-861F-4640-ABF8-0381BA91385C}" presName="composite" presStyleCnt="0"/>
      <dgm:spPr/>
    </dgm:pt>
    <dgm:pt modelId="{F1B1F53E-C296-4184-85BF-FB31C8BB0691}" type="pres">
      <dgm:prSet presAssocID="{65DA1A62-861F-4640-ABF8-0381BA91385C}" presName="chevron1" presStyleLbl="alignNode1" presStyleIdx="14" presStyleCnt="21"/>
      <dgm:spPr/>
    </dgm:pt>
    <dgm:pt modelId="{69766786-4E21-4EDA-AD75-0906C465191C}" type="pres">
      <dgm:prSet presAssocID="{65DA1A62-861F-4640-ABF8-0381BA91385C}" presName="chevron2" presStyleLbl="alignNode1" presStyleIdx="15" presStyleCnt="21"/>
      <dgm:spPr/>
    </dgm:pt>
    <dgm:pt modelId="{EFF9C78C-699C-4DA2-A4A9-B4D84F22D972}" type="pres">
      <dgm:prSet presAssocID="{65DA1A62-861F-4640-ABF8-0381BA91385C}" presName="chevron3" presStyleLbl="alignNode1" presStyleIdx="16" presStyleCnt="21"/>
      <dgm:spPr/>
    </dgm:pt>
    <dgm:pt modelId="{AE5FC4FF-14EA-40AB-8BA0-D5A6F142FABB}" type="pres">
      <dgm:prSet presAssocID="{65DA1A62-861F-4640-ABF8-0381BA91385C}" presName="chevron4" presStyleLbl="alignNode1" presStyleIdx="17" presStyleCnt="21"/>
      <dgm:spPr/>
    </dgm:pt>
    <dgm:pt modelId="{4BB56AA5-B3DD-49E6-A873-16F7B7FCC02B}" type="pres">
      <dgm:prSet presAssocID="{65DA1A62-861F-4640-ABF8-0381BA91385C}" presName="chevron5" presStyleLbl="alignNode1" presStyleIdx="18" presStyleCnt="21"/>
      <dgm:spPr/>
    </dgm:pt>
    <dgm:pt modelId="{28DCDE63-59F7-4E01-A3C2-0BA3BFBE7CA7}" type="pres">
      <dgm:prSet presAssocID="{65DA1A62-861F-4640-ABF8-0381BA91385C}" presName="chevron6" presStyleLbl="alignNode1" presStyleIdx="19" presStyleCnt="21"/>
      <dgm:spPr/>
    </dgm:pt>
    <dgm:pt modelId="{801A9624-EE3C-4748-8F61-F456A43617EC}" type="pres">
      <dgm:prSet presAssocID="{65DA1A62-861F-4640-ABF8-0381BA91385C}" presName="chevron7" presStyleLbl="alignNode1" presStyleIdx="20" presStyleCnt="21"/>
      <dgm:spPr/>
    </dgm:pt>
    <dgm:pt modelId="{A77EDC81-3935-4F51-8A18-6BE0EC79C6FD}" type="pres">
      <dgm:prSet presAssocID="{65DA1A62-861F-4640-ABF8-0381BA91385C}" presName="childtext" presStyleLbl="solidFgAcc1" presStyleIdx="2" presStyleCnt="3">
        <dgm:presLayoutVars>
          <dgm:chMax/>
          <dgm:chPref val="0"/>
          <dgm:bulletEnabled val="1"/>
        </dgm:presLayoutVars>
      </dgm:prSet>
      <dgm:spPr/>
    </dgm:pt>
  </dgm:ptLst>
  <dgm:cxnLst>
    <dgm:cxn modelId="{D610B008-E6DA-4326-9E1F-AB4FC494D71F}" type="presOf" srcId="{86D0EC76-7667-4F28-8D26-56CDCC547F24}" destId="{3342D1C9-ECC5-4E51-8E03-DE91A0396B36}" srcOrd="0" destOrd="0" presId="urn:microsoft.com/office/officeart/2008/layout/VerticalAccentList"/>
    <dgm:cxn modelId="{C1AE5C0A-C815-494C-97C4-2CF161C68271}" srcId="{9E7E5046-C4E5-4DE7-B0DB-DF324EF9FF33}" destId="{194FFB23-9E53-48C4-9501-D3B25F4F65C5}" srcOrd="0" destOrd="0" parTransId="{E040EB24-3536-479F-AE7D-BF4D7011B965}" sibTransId="{ECD0372E-6F21-4BC4-84E8-04F8CA6CA41F}"/>
    <dgm:cxn modelId="{ACC4540D-881A-4042-AF5B-09AA316CF3F1}" type="presOf" srcId="{A618971B-F356-4B6E-B859-107FA9D4B650}" destId="{A77EDC81-3935-4F51-8A18-6BE0EC79C6FD}" srcOrd="0" destOrd="0" presId="urn:microsoft.com/office/officeart/2008/layout/VerticalAccentList"/>
    <dgm:cxn modelId="{9EA78C1A-87CE-4227-8910-5F93EE7ED669}" srcId="{86D0EC76-7667-4F28-8D26-56CDCC547F24}" destId="{2089EB13-4F9E-4E9C-9D1D-14B4D600C3F2}" srcOrd="0" destOrd="0" parTransId="{E8485FFC-1A2A-4305-8CE7-3CB3DB7C973F}" sibTransId="{853022C1-CE2D-4110-911A-28EB4927FDD6}"/>
    <dgm:cxn modelId="{8E731836-C758-46AE-962F-A1A0809C0207}" srcId="{194FFB23-9E53-48C4-9501-D3B25F4F65C5}" destId="{269C40C0-307C-4864-928F-304E64927915}" srcOrd="0" destOrd="0" parTransId="{B6840788-AC5F-4CAB-8B8D-DB92DF7A927B}" sibTransId="{EDE1CA45-8635-4978-B6BE-634B898BB68B}"/>
    <dgm:cxn modelId="{02849B58-C3C8-4FC7-9F98-A23CACECDD8E}" type="presOf" srcId="{269C40C0-307C-4864-928F-304E64927915}" destId="{2B9920D6-6503-4693-B717-752FF0CB45BD}" srcOrd="0" destOrd="0" presId="urn:microsoft.com/office/officeart/2008/layout/VerticalAccentList"/>
    <dgm:cxn modelId="{D6C74D7A-5D42-49D9-A7C0-9EB835119539}" srcId="{9E7E5046-C4E5-4DE7-B0DB-DF324EF9FF33}" destId="{65DA1A62-861F-4640-ABF8-0381BA91385C}" srcOrd="2" destOrd="0" parTransId="{1EA28B06-2C5E-4889-A3FD-9BC2BAE5DF0E}" sibTransId="{043FBA46-F159-444F-B48C-5EC73D1DA118}"/>
    <dgm:cxn modelId="{5B89779B-FF0C-42D7-9CBC-25A1C6156F89}" srcId="{65DA1A62-861F-4640-ABF8-0381BA91385C}" destId="{A618971B-F356-4B6E-B859-107FA9D4B650}" srcOrd="0" destOrd="0" parTransId="{6D854361-DF9A-4C09-8092-41C8C976D250}" sibTransId="{56DAA494-2A99-4AC5-855B-CB48F442EA6F}"/>
    <dgm:cxn modelId="{5F71BEA1-7152-4A3A-95AF-54C3280C9B2B}" srcId="{9E7E5046-C4E5-4DE7-B0DB-DF324EF9FF33}" destId="{86D0EC76-7667-4F28-8D26-56CDCC547F24}" srcOrd="1" destOrd="0" parTransId="{1CC3625C-A8F5-45CE-8E2A-7D26F4EC4124}" sibTransId="{E3F4E208-F053-483F-B496-C041CE387CF6}"/>
    <dgm:cxn modelId="{EEE983BD-8EA8-47F7-AEA3-2EA1A57933AD}" type="presOf" srcId="{9E7E5046-C4E5-4DE7-B0DB-DF324EF9FF33}" destId="{89C363DA-6595-4359-902E-7A2CDE726835}" srcOrd="0" destOrd="0" presId="urn:microsoft.com/office/officeart/2008/layout/VerticalAccentList"/>
    <dgm:cxn modelId="{65690BC7-1E84-4844-A6B3-6D8E78F82DEB}" type="presOf" srcId="{2089EB13-4F9E-4E9C-9D1D-14B4D600C3F2}" destId="{B46FFDFE-CE2C-4685-916D-C043E3108F11}" srcOrd="0" destOrd="0" presId="urn:microsoft.com/office/officeart/2008/layout/VerticalAccentList"/>
    <dgm:cxn modelId="{3D509FCB-F623-4AE4-AABF-2E6D99FDC6AC}" type="presOf" srcId="{65DA1A62-861F-4640-ABF8-0381BA91385C}" destId="{86172F34-CFA7-445D-85A0-B0E85EC6A235}" srcOrd="0" destOrd="0" presId="urn:microsoft.com/office/officeart/2008/layout/VerticalAccentList"/>
    <dgm:cxn modelId="{05E78BF5-4998-4F2B-8F4B-0ECF5D21159E}" type="presOf" srcId="{194FFB23-9E53-48C4-9501-D3B25F4F65C5}" destId="{18710762-345C-47B6-A445-3B15E4A6898F}" srcOrd="0" destOrd="0" presId="urn:microsoft.com/office/officeart/2008/layout/VerticalAccentList"/>
    <dgm:cxn modelId="{50F11C22-6286-4AFA-9875-8D7C8737717D}" type="presParOf" srcId="{89C363DA-6595-4359-902E-7A2CDE726835}" destId="{312200BF-9CDC-4384-B7EA-AA751E15EFBE}" srcOrd="0" destOrd="0" presId="urn:microsoft.com/office/officeart/2008/layout/VerticalAccentList"/>
    <dgm:cxn modelId="{E3CC59AA-5338-40F0-83F1-43C97EB0C997}" type="presParOf" srcId="{312200BF-9CDC-4384-B7EA-AA751E15EFBE}" destId="{18710762-345C-47B6-A445-3B15E4A6898F}" srcOrd="0" destOrd="0" presId="urn:microsoft.com/office/officeart/2008/layout/VerticalAccentList"/>
    <dgm:cxn modelId="{E7274FCC-8B69-41B9-9DBB-E880E20CC8A0}" type="presParOf" srcId="{89C363DA-6595-4359-902E-7A2CDE726835}" destId="{6E2293EB-DE69-4EC2-BCDD-44798FB19EF0}" srcOrd="1" destOrd="0" presId="urn:microsoft.com/office/officeart/2008/layout/VerticalAccentList"/>
    <dgm:cxn modelId="{A6BC5D0D-2811-485F-9AF1-1762E8B03E94}" type="presParOf" srcId="{6E2293EB-DE69-4EC2-BCDD-44798FB19EF0}" destId="{35D9450F-7690-475D-BBFB-097D754DA5AF}" srcOrd="0" destOrd="0" presId="urn:microsoft.com/office/officeart/2008/layout/VerticalAccentList"/>
    <dgm:cxn modelId="{73F32BEA-EA7B-4CD1-80D5-265BEC7DACDD}" type="presParOf" srcId="{6E2293EB-DE69-4EC2-BCDD-44798FB19EF0}" destId="{669AF6FD-C50F-42BF-A48B-E8BDA782D3E3}" srcOrd="1" destOrd="0" presId="urn:microsoft.com/office/officeart/2008/layout/VerticalAccentList"/>
    <dgm:cxn modelId="{FFB15F88-DED1-465D-96F9-AF66F6117989}" type="presParOf" srcId="{6E2293EB-DE69-4EC2-BCDD-44798FB19EF0}" destId="{9562E40F-84E1-4922-A836-7D9446652504}" srcOrd="2" destOrd="0" presId="urn:microsoft.com/office/officeart/2008/layout/VerticalAccentList"/>
    <dgm:cxn modelId="{48DC1040-0752-48C5-954A-E9B6993E43DA}" type="presParOf" srcId="{6E2293EB-DE69-4EC2-BCDD-44798FB19EF0}" destId="{C4D20497-832C-488B-B479-407059F25202}" srcOrd="3" destOrd="0" presId="urn:microsoft.com/office/officeart/2008/layout/VerticalAccentList"/>
    <dgm:cxn modelId="{8E14D3B1-67EA-49BD-9B9D-E6934E6C7EAC}" type="presParOf" srcId="{6E2293EB-DE69-4EC2-BCDD-44798FB19EF0}" destId="{B8013931-AB3B-438E-A050-B7F1F44841FA}" srcOrd="4" destOrd="0" presId="urn:microsoft.com/office/officeart/2008/layout/VerticalAccentList"/>
    <dgm:cxn modelId="{FD2E4F2B-2E59-4C6D-A259-0D0A306760AA}" type="presParOf" srcId="{6E2293EB-DE69-4EC2-BCDD-44798FB19EF0}" destId="{A4A8810B-91EE-4B57-A881-5C71EC3EB1E4}" srcOrd="5" destOrd="0" presId="urn:microsoft.com/office/officeart/2008/layout/VerticalAccentList"/>
    <dgm:cxn modelId="{A848E378-24FD-4CAF-8932-06063E6E493B}" type="presParOf" srcId="{6E2293EB-DE69-4EC2-BCDD-44798FB19EF0}" destId="{98EAF128-9B13-4E0D-B3F6-D5948C3731B5}" srcOrd="6" destOrd="0" presId="urn:microsoft.com/office/officeart/2008/layout/VerticalAccentList"/>
    <dgm:cxn modelId="{DD7B77D7-3D7A-4991-862C-ACFD76FA76F9}" type="presParOf" srcId="{6E2293EB-DE69-4EC2-BCDD-44798FB19EF0}" destId="{2B9920D6-6503-4693-B717-752FF0CB45BD}" srcOrd="7" destOrd="0" presId="urn:microsoft.com/office/officeart/2008/layout/VerticalAccentList"/>
    <dgm:cxn modelId="{527430EC-FBFE-4680-8ABB-DB55073608FB}" type="presParOf" srcId="{89C363DA-6595-4359-902E-7A2CDE726835}" destId="{DEDA7A04-1416-47B5-B7BF-EF8DFD0FC6D7}" srcOrd="2" destOrd="0" presId="urn:microsoft.com/office/officeart/2008/layout/VerticalAccentList"/>
    <dgm:cxn modelId="{858ECD3D-877A-409C-9F39-D5FB54B88CB9}" type="presParOf" srcId="{89C363DA-6595-4359-902E-7A2CDE726835}" destId="{8856A850-A131-488B-87A1-BA950FD4DF37}" srcOrd="3" destOrd="0" presId="urn:microsoft.com/office/officeart/2008/layout/VerticalAccentList"/>
    <dgm:cxn modelId="{180045EE-ED84-43F2-A04B-BF87F89EE34B}" type="presParOf" srcId="{8856A850-A131-488B-87A1-BA950FD4DF37}" destId="{3342D1C9-ECC5-4E51-8E03-DE91A0396B36}" srcOrd="0" destOrd="0" presId="urn:microsoft.com/office/officeart/2008/layout/VerticalAccentList"/>
    <dgm:cxn modelId="{D443CF05-1DF0-4884-B792-3C8DF889F366}" type="presParOf" srcId="{89C363DA-6595-4359-902E-7A2CDE726835}" destId="{6BBC873E-5BC2-4C98-81F1-EB88BC110A92}" srcOrd="4" destOrd="0" presId="urn:microsoft.com/office/officeart/2008/layout/VerticalAccentList"/>
    <dgm:cxn modelId="{984CE92D-713F-4434-8AC4-947F60444958}" type="presParOf" srcId="{6BBC873E-5BC2-4C98-81F1-EB88BC110A92}" destId="{3A8F9A3D-305E-4A81-ABF9-CC5ADD6FEACB}" srcOrd="0" destOrd="0" presId="urn:microsoft.com/office/officeart/2008/layout/VerticalAccentList"/>
    <dgm:cxn modelId="{37A6AAC9-399F-4A1B-AFAB-CD7B35D3E731}" type="presParOf" srcId="{6BBC873E-5BC2-4C98-81F1-EB88BC110A92}" destId="{9CB1CEC4-F36B-402D-81E2-C94171503BA0}" srcOrd="1" destOrd="0" presId="urn:microsoft.com/office/officeart/2008/layout/VerticalAccentList"/>
    <dgm:cxn modelId="{6A8A1FF1-C1BB-450F-B8C4-41FC3DBF58B2}" type="presParOf" srcId="{6BBC873E-5BC2-4C98-81F1-EB88BC110A92}" destId="{3EB9FE56-B698-4132-9E51-F13D47758AF9}" srcOrd="2" destOrd="0" presId="urn:microsoft.com/office/officeart/2008/layout/VerticalAccentList"/>
    <dgm:cxn modelId="{292B53A0-AD3D-470F-885E-946A503C6894}" type="presParOf" srcId="{6BBC873E-5BC2-4C98-81F1-EB88BC110A92}" destId="{D9153C45-5015-4384-9401-CDA7CB2CA485}" srcOrd="3" destOrd="0" presId="urn:microsoft.com/office/officeart/2008/layout/VerticalAccentList"/>
    <dgm:cxn modelId="{64C0CA28-67C7-4B42-885B-78793AAEC339}" type="presParOf" srcId="{6BBC873E-5BC2-4C98-81F1-EB88BC110A92}" destId="{1C728471-33D7-4DEA-BF84-DD355F8F83CE}" srcOrd="4" destOrd="0" presId="urn:microsoft.com/office/officeart/2008/layout/VerticalAccentList"/>
    <dgm:cxn modelId="{9BE2481A-C756-46C2-ADB8-6FB3CF7612DD}" type="presParOf" srcId="{6BBC873E-5BC2-4C98-81F1-EB88BC110A92}" destId="{AD2C0998-7AEC-4DAE-BA4C-8F4C5718E5FD}" srcOrd="5" destOrd="0" presId="urn:microsoft.com/office/officeart/2008/layout/VerticalAccentList"/>
    <dgm:cxn modelId="{3A20AC22-A249-4A00-A692-C8E2B1B14822}" type="presParOf" srcId="{6BBC873E-5BC2-4C98-81F1-EB88BC110A92}" destId="{034A0DAC-7EBF-439D-938F-517893E7A165}" srcOrd="6" destOrd="0" presId="urn:microsoft.com/office/officeart/2008/layout/VerticalAccentList"/>
    <dgm:cxn modelId="{A6A97D11-E30C-4963-88D8-76220FDF3F06}" type="presParOf" srcId="{6BBC873E-5BC2-4C98-81F1-EB88BC110A92}" destId="{B46FFDFE-CE2C-4685-916D-C043E3108F11}" srcOrd="7" destOrd="0" presId="urn:microsoft.com/office/officeart/2008/layout/VerticalAccentList"/>
    <dgm:cxn modelId="{D37A6004-68F3-4E01-8092-C0E7FC84D689}" type="presParOf" srcId="{89C363DA-6595-4359-902E-7A2CDE726835}" destId="{E718EB47-62DE-4656-B892-7895775BEB9B}" srcOrd="5" destOrd="0" presId="urn:microsoft.com/office/officeart/2008/layout/VerticalAccentList"/>
    <dgm:cxn modelId="{578480F7-9284-4417-8485-8E3058EC3BDA}" type="presParOf" srcId="{89C363DA-6595-4359-902E-7A2CDE726835}" destId="{7B008569-60F6-440F-BE8C-459467E55B36}" srcOrd="6" destOrd="0" presId="urn:microsoft.com/office/officeart/2008/layout/VerticalAccentList"/>
    <dgm:cxn modelId="{31DC9ACC-8633-4DB7-B41E-3C7C4B03392F}" type="presParOf" srcId="{7B008569-60F6-440F-BE8C-459467E55B36}" destId="{86172F34-CFA7-445D-85A0-B0E85EC6A235}" srcOrd="0" destOrd="0" presId="urn:microsoft.com/office/officeart/2008/layout/VerticalAccentList"/>
    <dgm:cxn modelId="{4435DC87-58CC-48DE-B3A5-D38B46949463}" type="presParOf" srcId="{89C363DA-6595-4359-902E-7A2CDE726835}" destId="{B1257092-E05B-462F-815D-0BC7160F134C}" srcOrd="7" destOrd="0" presId="urn:microsoft.com/office/officeart/2008/layout/VerticalAccentList"/>
    <dgm:cxn modelId="{B97B1329-6996-4C48-9FEF-BEFFA7B45AA5}" type="presParOf" srcId="{B1257092-E05B-462F-815D-0BC7160F134C}" destId="{F1B1F53E-C296-4184-85BF-FB31C8BB0691}" srcOrd="0" destOrd="0" presId="urn:microsoft.com/office/officeart/2008/layout/VerticalAccentList"/>
    <dgm:cxn modelId="{E402FF5E-BED3-450B-9879-26BAA09FF8E3}" type="presParOf" srcId="{B1257092-E05B-462F-815D-0BC7160F134C}" destId="{69766786-4E21-4EDA-AD75-0906C465191C}" srcOrd="1" destOrd="0" presId="urn:microsoft.com/office/officeart/2008/layout/VerticalAccentList"/>
    <dgm:cxn modelId="{B1AE6E9E-9719-4378-9E64-8EFA87F5FA6D}" type="presParOf" srcId="{B1257092-E05B-462F-815D-0BC7160F134C}" destId="{EFF9C78C-699C-4DA2-A4A9-B4D84F22D972}" srcOrd="2" destOrd="0" presId="urn:microsoft.com/office/officeart/2008/layout/VerticalAccentList"/>
    <dgm:cxn modelId="{45308556-528B-45CB-9DCB-DFC640CB80D1}" type="presParOf" srcId="{B1257092-E05B-462F-815D-0BC7160F134C}" destId="{AE5FC4FF-14EA-40AB-8BA0-D5A6F142FABB}" srcOrd="3" destOrd="0" presId="urn:microsoft.com/office/officeart/2008/layout/VerticalAccentList"/>
    <dgm:cxn modelId="{ED210B97-22BF-445C-94FF-31BB9A5DE1EB}" type="presParOf" srcId="{B1257092-E05B-462F-815D-0BC7160F134C}" destId="{4BB56AA5-B3DD-49E6-A873-16F7B7FCC02B}" srcOrd="4" destOrd="0" presId="urn:microsoft.com/office/officeart/2008/layout/VerticalAccentList"/>
    <dgm:cxn modelId="{D806D711-FA28-4612-9C54-5AF8B41D5390}" type="presParOf" srcId="{B1257092-E05B-462F-815D-0BC7160F134C}" destId="{28DCDE63-59F7-4E01-A3C2-0BA3BFBE7CA7}" srcOrd="5" destOrd="0" presId="urn:microsoft.com/office/officeart/2008/layout/VerticalAccentList"/>
    <dgm:cxn modelId="{340D4F30-8C29-43DB-A737-11A7376E3712}" type="presParOf" srcId="{B1257092-E05B-462F-815D-0BC7160F134C}" destId="{801A9624-EE3C-4748-8F61-F456A43617EC}" srcOrd="6" destOrd="0" presId="urn:microsoft.com/office/officeart/2008/layout/VerticalAccentList"/>
    <dgm:cxn modelId="{E379E774-C68E-4130-AFAA-85BCF90ED68F}" type="presParOf" srcId="{B1257092-E05B-462F-815D-0BC7160F134C}" destId="{A77EDC81-3935-4F51-8A18-6BE0EC79C6FD}"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58478-2D30-4F7B-B531-8644C4E7FC29}">
      <dsp:nvSpPr>
        <dsp:cNvPr id="0" name=""/>
        <dsp:cNvSpPr/>
      </dsp:nvSpPr>
      <dsp:spPr>
        <a:xfrm>
          <a:off x="0" y="270933"/>
          <a:ext cx="4876800" cy="4876800"/>
        </a:xfrm>
        <a:prstGeom prst="pie">
          <a:avLst>
            <a:gd name="adj1" fmla="val 54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613DEC4-BF73-40C8-807E-B97C9F19E582}">
      <dsp:nvSpPr>
        <dsp:cNvPr id="0" name=""/>
        <dsp:cNvSpPr/>
      </dsp:nvSpPr>
      <dsp:spPr>
        <a:xfrm>
          <a:off x="2438400" y="270933"/>
          <a:ext cx="5689599" cy="4876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VSD </a:t>
          </a:r>
          <a:r>
            <a:rPr lang="en-US" sz="3200" b="1" u="sng" kern="1200" dirty="0"/>
            <a:t>+ </a:t>
          </a:r>
          <a:r>
            <a:rPr lang="en-US" sz="3200" kern="1200" dirty="0"/>
            <a:t>LVOT OBSTRUTION</a:t>
          </a:r>
          <a:endParaRPr lang="en-IN" sz="3200" kern="1200" dirty="0"/>
        </a:p>
      </dsp:txBody>
      <dsp:txXfrm>
        <a:off x="2438400" y="270933"/>
        <a:ext cx="2844799" cy="1463043"/>
      </dsp:txXfrm>
    </dsp:sp>
    <dsp:sp modelId="{F9D697AC-A81A-4C06-A906-F1FBCC111C4F}">
      <dsp:nvSpPr>
        <dsp:cNvPr id="0" name=""/>
        <dsp:cNvSpPr/>
      </dsp:nvSpPr>
      <dsp:spPr>
        <a:xfrm>
          <a:off x="853441" y="1733976"/>
          <a:ext cx="3169916" cy="3169916"/>
        </a:xfrm>
        <a:prstGeom prst="pie">
          <a:avLst>
            <a:gd name="adj1" fmla="val 54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63DE8CA-5D76-49A0-AA5A-3FFE708AD7DC}">
      <dsp:nvSpPr>
        <dsp:cNvPr id="0" name=""/>
        <dsp:cNvSpPr/>
      </dsp:nvSpPr>
      <dsp:spPr>
        <a:xfrm>
          <a:off x="2438400" y="1733976"/>
          <a:ext cx="5689599" cy="3169916"/>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VSD</a:t>
          </a:r>
          <a:endParaRPr lang="en-IN" sz="4400" b="1" kern="1200" dirty="0"/>
        </a:p>
      </dsp:txBody>
      <dsp:txXfrm>
        <a:off x="2438400" y="1733976"/>
        <a:ext cx="2844799" cy="1463038"/>
      </dsp:txXfrm>
    </dsp:sp>
    <dsp:sp modelId="{22A3FACA-FDA4-4CC8-878E-CDC06B7CFBCC}">
      <dsp:nvSpPr>
        <dsp:cNvPr id="0" name=""/>
        <dsp:cNvSpPr/>
      </dsp:nvSpPr>
      <dsp:spPr>
        <a:xfrm>
          <a:off x="1691635" y="3151295"/>
          <a:ext cx="1463038" cy="1463038"/>
        </a:xfrm>
        <a:prstGeom prst="pie">
          <a:avLst>
            <a:gd name="adj1" fmla="val 54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85D6050-40A9-4C89-A57C-8D173029AABF}">
      <dsp:nvSpPr>
        <dsp:cNvPr id="0" name=""/>
        <dsp:cNvSpPr/>
      </dsp:nvSpPr>
      <dsp:spPr>
        <a:xfrm>
          <a:off x="2438400" y="3197014"/>
          <a:ext cx="5689599" cy="1463038"/>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LVOTO</a:t>
          </a:r>
          <a:endParaRPr lang="en-IN" sz="4000" b="1" kern="1200" dirty="0"/>
        </a:p>
      </dsp:txBody>
      <dsp:txXfrm>
        <a:off x="2438400" y="3197014"/>
        <a:ext cx="2844799" cy="1463038"/>
      </dsp:txXfrm>
    </dsp:sp>
    <dsp:sp modelId="{A47BE68E-F771-43AC-ACEB-65DF66357B2C}">
      <dsp:nvSpPr>
        <dsp:cNvPr id="0" name=""/>
        <dsp:cNvSpPr/>
      </dsp:nvSpPr>
      <dsp:spPr>
        <a:xfrm>
          <a:off x="5283200" y="1733976"/>
          <a:ext cx="2844799" cy="1463038"/>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err="1"/>
            <a:t>Perimembranous</a:t>
          </a:r>
          <a:r>
            <a:rPr lang="en-US" sz="1900" kern="1200" dirty="0"/>
            <a:t> VSD</a:t>
          </a:r>
          <a:endParaRPr lang="en-IN" sz="1900" kern="1200" dirty="0"/>
        </a:p>
        <a:p>
          <a:pPr marL="171450" lvl="1" indent="-171450" algn="l" defTabSz="844550">
            <a:lnSpc>
              <a:spcPct val="90000"/>
            </a:lnSpc>
            <a:spcBef>
              <a:spcPct val="0"/>
            </a:spcBef>
            <a:spcAft>
              <a:spcPct val="15000"/>
            </a:spcAft>
            <a:buChar char="•"/>
          </a:pPr>
          <a:r>
            <a:rPr lang="en-US" sz="1900" kern="1200" dirty="0"/>
            <a:t>Muscular VSD</a:t>
          </a:r>
          <a:endParaRPr lang="en-IN" sz="1900" kern="1200" dirty="0"/>
        </a:p>
        <a:p>
          <a:pPr marL="171450" lvl="1" indent="-171450" algn="l" defTabSz="844550">
            <a:lnSpc>
              <a:spcPct val="90000"/>
            </a:lnSpc>
            <a:spcBef>
              <a:spcPct val="0"/>
            </a:spcBef>
            <a:spcAft>
              <a:spcPct val="15000"/>
            </a:spcAft>
            <a:buChar char="•"/>
          </a:pPr>
          <a:r>
            <a:rPr lang="en-US" sz="1900" kern="1200" dirty="0" err="1"/>
            <a:t>Malaligned</a:t>
          </a:r>
          <a:r>
            <a:rPr lang="en-US" sz="1900" kern="1200" dirty="0"/>
            <a:t> VSD</a:t>
          </a:r>
          <a:endParaRPr lang="en-IN" sz="1900" kern="1200" dirty="0"/>
        </a:p>
      </dsp:txBody>
      <dsp:txXfrm>
        <a:off x="5283200" y="1733976"/>
        <a:ext cx="2844799" cy="1463038"/>
      </dsp:txXfrm>
    </dsp:sp>
    <dsp:sp modelId="{4E01B288-94E2-4565-93F2-7711D6260712}">
      <dsp:nvSpPr>
        <dsp:cNvPr id="0" name=""/>
        <dsp:cNvSpPr/>
      </dsp:nvSpPr>
      <dsp:spPr>
        <a:xfrm>
          <a:off x="5283200" y="3197014"/>
          <a:ext cx="2844799" cy="1463038"/>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Mitral valve Obstruction (Shone Complex)</a:t>
          </a:r>
          <a:endParaRPr lang="en-IN" sz="1900" kern="1200" dirty="0"/>
        </a:p>
        <a:p>
          <a:pPr marL="171450" lvl="1" indent="-171450" algn="l" defTabSz="844550">
            <a:lnSpc>
              <a:spcPct val="90000"/>
            </a:lnSpc>
            <a:spcBef>
              <a:spcPct val="0"/>
            </a:spcBef>
            <a:spcAft>
              <a:spcPct val="15000"/>
            </a:spcAft>
            <a:buChar char="•"/>
          </a:pPr>
          <a:r>
            <a:rPr lang="en-US" sz="1900" kern="1200" dirty="0"/>
            <a:t>Abnormal Aortic valve</a:t>
          </a:r>
          <a:endParaRPr lang="en-IN" sz="1900" kern="1200" dirty="0"/>
        </a:p>
        <a:p>
          <a:pPr marL="171450" lvl="1" indent="-171450" algn="l" defTabSz="844550">
            <a:lnSpc>
              <a:spcPct val="90000"/>
            </a:lnSpc>
            <a:spcBef>
              <a:spcPct val="0"/>
            </a:spcBef>
            <a:spcAft>
              <a:spcPct val="15000"/>
            </a:spcAft>
            <a:buChar char="•"/>
          </a:pPr>
          <a:r>
            <a:rPr lang="en-US" sz="1900" kern="1200" dirty="0"/>
            <a:t>Arch Hypoplasia</a:t>
          </a:r>
          <a:endParaRPr lang="en-IN" sz="1900" kern="1200" dirty="0"/>
        </a:p>
      </dsp:txBody>
      <dsp:txXfrm>
        <a:off x="5283200" y="3197014"/>
        <a:ext cx="2844799" cy="1463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DA704-E9F6-4FC9-9C36-315983745309}">
      <dsp:nvSpPr>
        <dsp:cNvPr id="0" name=""/>
        <dsp:cNvSpPr/>
      </dsp:nvSpPr>
      <dsp:spPr>
        <a:xfrm>
          <a:off x="2391916" y="2494725"/>
          <a:ext cx="1672083" cy="214607"/>
        </a:xfrm>
        <a:custGeom>
          <a:avLst/>
          <a:gdLst/>
          <a:ahLst/>
          <a:cxnLst/>
          <a:rect l="0" t="0" r="0" b="0"/>
          <a:pathLst>
            <a:path>
              <a:moveTo>
                <a:pt x="0" y="214607"/>
              </a:moveTo>
              <a:lnTo>
                <a:pt x="1672083" y="214607"/>
              </a:lnTo>
              <a:lnTo>
                <a:pt x="167208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3EA5F-0D1A-466D-906B-D6A87D61A19C}">
      <dsp:nvSpPr>
        <dsp:cNvPr id="0" name=""/>
        <dsp:cNvSpPr/>
      </dsp:nvSpPr>
      <dsp:spPr>
        <a:xfrm>
          <a:off x="2391916" y="2709333"/>
          <a:ext cx="3344167" cy="1027137"/>
        </a:xfrm>
        <a:custGeom>
          <a:avLst/>
          <a:gdLst/>
          <a:ahLst/>
          <a:cxnLst/>
          <a:rect l="0" t="0" r="0" b="0"/>
          <a:pathLst>
            <a:path>
              <a:moveTo>
                <a:pt x="0" y="0"/>
              </a:moveTo>
              <a:lnTo>
                <a:pt x="3105298" y="0"/>
              </a:lnTo>
              <a:lnTo>
                <a:pt x="3105298" y="1027137"/>
              </a:lnTo>
              <a:lnTo>
                <a:pt x="3344167" y="10271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28C490-82A2-47BD-AC5A-0CBD6A457F31}">
      <dsp:nvSpPr>
        <dsp:cNvPr id="0" name=""/>
        <dsp:cNvSpPr/>
      </dsp:nvSpPr>
      <dsp:spPr>
        <a:xfrm>
          <a:off x="2391916" y="2663613"/>
          <a:ext cx="3347392" cy="91440"/>
        </a:xfrm>
        <a:custGeom>
          <a:avLst/>
          <a:gdLst/>
          <a:ahLst/>
          <a:cxnLst/>
          <a:rect l="0" t="0" r="0" b="0"/>
          <a:pathLst>
            <a:path>
              <a:moveTo>
                <a:pt x="0" y="45720"/>
              </a:moveTo>
              <a:lnTo>
                <a:pt x="3347392"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E56DF6-0606-4650-A06E-D9F6DCDBBE98}">
      <dsp:nvSpPr>
        <dsp:cNvPr id="0" name=""/>
        <dsp:cNvSpPr/>
      </dsp:nvSpPr>
      <dsp:spPr>
        <a:xfrm>
          <a:off x="2391916" y="1682196"/>
          <a:ext cx="3344167" cy="1027137"/>
        </a:xfrm>
        <a:custGeom>
          <a:avLst/>
          <a:gdLst/>
          <a:ahLst/>
          <a:cxnLst/>
          <a:rect l="0" t="0" r="0" b="0"/>
          <a:pathLst>
            <a:path>
              <a:moveTo>
                <a:pt x="0" y="1027137"/>
              </a:moveTo>
              <a:lnTo>
                <a:pt x="3105298" y="1027137"/>
              </a:lnTo>
              <a:lnTo>
                <a:pt x="3105298" y="0"/>
              </a:lnTo>
              <a:lnTo>
                <a:pt x="334416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33D85F-87B4-456D-8B92-03C57234A515}">
      <dsp:nvSpPr>
        <dsp:cNvPr id="0" name=""/>
        <dsp:cNvSpPr/>
      </dsp:nvSpPr>
      <dsp:spPr>
        <a:xfrm>
          <a:off x="3224" y="2345058"/>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SYMPTOM</a:t>
          </a:r>
          <a:endParaRPr lang="en-IN" sz="2100" kern="1200" dirty="0">
            <a:solidFill>
              <a:schemeClr val="tx1"/>
            </a:solidFill>
          </a:endParaRPr>
        </a:p>
      </dsp:txBody>
      <dsp:txXfrm>
        <a:off x="3224" y="2345058"/>
        <a:ext cx="2388691" cy="728550"/>
      </dsp:txXfrm>
    </dsp:sp>
    <dsp:sp modelId="{129FC91E-3FC3-4997-B1FD-2AE71B2ED179}">
      <dsp:nvSpPr>
        <dsp:cNvPr id="0" name=""/>
        <dsp:cNvSpPr/>
      </dsp:nvSpPr>
      <dsp:spPr>
        <a:xfrm>
          <a:off x="5736083" y="1317920"/>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Rupture /Dissection of Aorta</a:t>
          </a:r>
          <a:endParaRPr lang="en-IN" sz="2100" kern="1200" dirty="0">
            <a:solidFill>
              <a:schemeClr val="tx1"/>
            </a:solidFill>
          </a:endParaRPr>
        </a:p>
      </dsp:txBody>
      <dsp:txXfrm>
        <a:off x="5736083" y="1317920"/>
        <a:ext cx="2388691" cy="728550"/>
      </dsp:txXfrm>
    </dsp:sp>
    <dsp:sp modelId="{050989F7-397A-48E3-B845-EA17F3C3AD72}">
      <dsp:nvSpPr>
        <dsp:cNvPr id="0" name=""/>
        <dsp:cNvSpPr/>
      </dsp:nvSpPr>
      <dsp:spPr>
        <a:xfrm>
          <a:off x="5739308" y="2345058"/>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I.E</a:t>
          </a:r>
          <a:endParaRPr lang="en-IN" sz="2100" kern="1200" dirty="0">
            <a:solidFill>
              <a:schemeClr val="tx1"/>
            </a:solidFill>
          </a:endParaRPr>
        </a:p>
      </dsp:txBody>
      <dsp:txXfrm>
        <a:off x="5739308" y="2345058"/>
        <a:ext cx="2388691" cy="728550"/>
      </dsp:txXfrm>
    </dsp:sp>
    <dsp:sp modelId="{F7B01BFE-8139-4490-9050-D8E4468037EC}">
      <dsp:nvSpPr>
        <dsp:cNvPr id="0" name=""/>
        <dsp:cNvSpPr/>
      </dsp:nvSpPr>
      <dsp:spPr>
        <a:xfrm>
          <a:off x="5736083" y="3372195"/>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Cerebral </a:t>
          </a:r>
          <a:r>
            <a:rPr lang="en-US" sz="2100" kern="1200" dirty="0" err="1">
              <a:solidFill>
                <a:schemeClr val="tx1"/>
              </a:solidFill>
            </a:rPr>
            <a:t>Haemorhhage</a:t>
          </a:r>
          <a:endParaRPr lang="en-IN" sz="2100" kern="1200" dirty="0">
            <a:solidFill>
              <a:schemeClr val="tx1"/>
            </a:solidFill>
          </a:endParaRPr>
        </a:p>
      </dsp:txBody>
      <dsp:txXfrm>
        <a:off x="5736083" y="3372195"/>
        <a:ext cx="2388691" cy="728550"/>
      </dsp:txXfrm>
    </dsp:sp>
    <dsp:sp modelId="{3DB39422-0CB5-4A32-A5CF-52C697CA2B08}">
      <dsp:nvSpPr>
        <dsp:cNvPr id="0" name=""/>
        <dsp:cNvSpPr/>
      </dsp:nvSpPr>
      <dsp:spPr>
        <a:xfrm>
          <a:off x="2869654" y="1766174"/>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CHF</a:t>
          </a:r>
          <a:endParaRPr lang="en-IN" sz="2100" kern="1200" dirty="0">
            <a:solidFill>
              <a:schemeClr val="tx1"/>
            </a:solidFill>
          </a:endParaRPr>
        </a:p>
      </dsp:txBody>
      <dsp:txXfrm>
        <a:off x="2869654" y="1766174"/>
        <a:ext cx="2388691" cy="7285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30D47-FB09-41E1-B13C-88201C4F9D96}">
      <dsp:nvSpPr>
        <dsp:cNvPr id="0" name=""/>
        <dsp:cNvSpPr/>
      </dsp:nvSpPr>
      <dsp:spPr>
        <a:xfrm rot="5400000">
          <a:off x="-312808" y="315994"/>
          <a:ext cx="2085387" cy="1459771"/>
        </a:xfrm>
        <a:prstGeom prst="chevron">
          <a:avLst/>
        </a:prstGeom>
        <a:solidFill>
          <a:schemeClr val="accent1">
            <a:hueOff val="0"/>
            <a:satOff val="0"/>
            <a:lumOff val="0"/>
            <a:alphaOff val="0"/>
          </a:schemeClr>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endParaRPr lang="en-IN" sz="4100" kern="1200" dirty="0"/>
        </a:p>
      </dsp:txBody>
      <dsp:txXfrm rot="-5400000">
        <a:off x="1" y="733072"/>
        <a:ext cx="1459771" cy="625616"/>
      </dsp:txXfrm>
    </dsp:sp>
    <dsp:sp modelId="{B97B838E-2B46-4AAE-BDF1-CDDAEF1C1763}">
      <dsp:nvSpPr>
        <dsp:cNvPr id="0" name=""/>
        <dsp:cNvSpPr/>
      </dsp:nvSpPr>
      <dsp:spPr>
        <a:xfrm rot="5400000">
          <a:off x="4707459" y="-3244501"/>
          <a:ext cx="1355501" cy="7850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 typeface="Wingdings" panose="05000000000000000000" pitchFamily="2" charset="2"/>
            <a:buChar char="Ø"/>
          </a:pPr>
          <a:r>
            <a:rPr lang="en-US" sz="2000" kern="1200" dirty="0"/>
            <a:t>Failure to Identify and correct Significant LVOT obstruction may result in heart failure post operative</a:t>
          </a:r>
          <a:endParaRPr lang="en-IN" sz="2000" kern="1200" dirty="0"/>
        </a:p>
      </dsp:txBody>
      <dsp:txXfrm rot="-5400000">
        <a:off x="1459771" y="69357"/>
        <a:ext cx="7784707" cy="1223161"/>
      </dsp:txXfrm>
    </dsp:sp>
    <dsp:sp modelId="{9F38B393-D111-4952-9D25-EC80E16ABC0B}">
      <dsp:nvSpPr>
        <dsp:cNvPr id="0" name=""/>
        <dsp:cNvSpPr/>
      </dsp:nvSpPr>
      <dsp:spPr>
        <a:xfrm rot="5400000">
          <a:off x="-312808" y="2211487"/>
          <a:ext cx="2085387" cy="145977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endParaRPr lang="en-IN" sz="4100" kern="1200" dirty="0"/>
        </a:p>
      </dsp:txBody>
      <dsp:txXfrm rot="-5400000">
        <a:off x="1" y="2628565"/>
        <a:ext cx="1459771" cy="625616"/>
      </dsp:txXfrm>
    </dsp:sp>
    <dsp:sp modelId="{E8F62438-F734-4755-BD2C-BC1C9E92F42D}">
      <dsp:nvSpPr>
        <dsp:cNvPr id="0" name=""/>
        <dsp:cNvSpPr/>
      </dsp:nvSpPr>
      <dsp:spPr>
        <a:xfrm rot="5400000">
          <a:off x="4707459" y="-1349008"/>
          <a:ext cx="1355501" cy="7850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 typeface="Wingdings" panose="05000000000000000000" pitchFamily="2" charset="2"/>
            <a:buChar char="Ø"/>
          </a:pPr>
          <a:r>
            <a:rPr lang="en-US" sz="2000" kern="1200" dirty="0"/>
            <a:t>Hypocalcemia common finding – even in pts without Di-George</a:t>
          </a:r>
          <a:endParaRPr lang="en-IN" sz="2000" kern="1200" dirty="0"/>
        </a:p>
        <a:p>
          <a:pPr marL="228600" lvl="1" indent="-228600" algn="l" defTabSz="889000">
            <a:lnSpc>
              <a:spcPct val="90000"/>
            </a:lnSpc>
            <a:spcBef>
              <a:spcPct val="0"/>
            </a:spcBef>
            <a:spcAft>
              <a:spcPct val="15000"/>
            </a:spcAft>
            <a:buFont typeface="Wingdings" panose="05000000000000000000" pitchFamily="2" charset="2"/>
            <a:buNone/>
          </a:pPr>
          <a:r>
            <a:rPr lang="en-US" sz="2000" kern="1200" dirty="0"/>
            <a:t>   Risk of Symptomatic Hypocalcemia during hyperventilation and transfusion of citrated blood product</a:t>
          </a:r>
          <a:endParaRPr lang="en-IN" sz="2000" kern="1200" dirty="0"/>
        </a:p>
      </dsp:txBody>
      <dsp:txXfrm rot="-5400000">
        <a:off x="1459771" y="1964850"/>
        <a:ext cx="7784707" cy="1223161"/>
      </dsp:txXfrm>
    </dsp:sp>
    <dsp:sp modelId="{F97CB4AE-9359-40B0-8AF2-793FC61589F6}">
      <dsp:nvSpPr>
        <dsp:cNvPr id="0" name=""/>
        <dsp:cNvSpPr/>
      </dsp:nvSpPr>
      <dsp:spPr>
        <a:xfrm rot="5400000">
          <a:off x="-312808" y="4106980"/>
          <a:ext cx="2085387" cy="145977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endParaRPr lang="en-IN" sz="4100" kern="1200" dirty="0"/>
        </a:p>
      </dsp:txBody>
      <dsp:txXfrm rot="-5400000">
        <a:off x="1" y="4524058"/>
        <a:ext cx="1459771" cy="625616"/>
      </dsp:txXfrm>
    </dsp:sp>
    <dsp:sp modelId="{EF380510-4394-4863-9357-AFB7E260B427}">
      <dsp:nvSpPr>
        <dsp:cNvPr id="0" name=""/>
        <dsp:cNvSpPr/>
      </dsp:nvSpPr>
      <dsp:spPr>
        <a:xfrm rot="5400000">
          <a:off x="4707459" y="546484"/>
          <a:ext cx="1355501" cy="7850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 typeface="Wingdings" panose="05000000000000000000" pitchFamily="2" charset="2"/>
            <a:buChar char="Ø"/>
          </a:pPr>
          <a:r>
            <a:rPr lang="en-US" sz="2000" kern="1200" dirty="0"/>
            <a:t>Irradiated blood product – as Pt has T cell deficiency </a:t>
          </a:r>
          <a:endParaRPr lang="en-IN" sz="2000" kern="1200" dirty="0"/>
        </a:p>
      </dsp:txBody>
      <dsp:txXfrm rot="-5400000">
        <a:off x="1459771" y="3860342"/>
        <a:ext cx="7784707" cy="12231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C0A26-50E1-4648-8725-4226C2D186A9}">
      <dsp:nvSpPr>
        <dsp:cNvPr id="0" name=""/>
        <dsp:cNvSpPr/>
      </dsp:nvSpPr>
      <dsp:spPr>
        <a:xfrm>
          <a:off x="2095976" y="300836"/>
          <a:ext cx="4107180" cy="128349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353"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Ductal Patency</a:t>
          </a:r>
          <a:r>
            <a:rPr lang="en-US" sz="5900" kern="1200" dirty="0"/>
            <a:t> </a:t>
          </a:r>
          <a:endParaRPr lang="en-IN" sz="5900" kern="1200" dirty="0"/>
        </a:p>
      </dsp:txBody>
      <dsp:txXfrm>
        <a:off x="2095976" y="300836"/>
        <a:ext cx="4107180" cy="1283493"/>
      </dsp:txXfrm>
    </dsp:sp>
    <dsp:sp modelId="{60C68357-9B94-4E77-A587-5EA1CFAD8989}">
      <dsp:nvSpPr>
        <dsp:cNvPr id="0" name=""/>
        <dsp:cNvSpPr/>
      </dsp:nvSpPr>
      <dsp:spPr>
        <a:xfrm>
          <a:off x="1924843" y="115442"/>
          <a:ext cx="898445" cy="134766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AEC3F9-9F73-4E2E-B51F-ECABD57FC998}">
      <dsp:nvSpPr>
        <dsp:cNvPr id="0" name=""/>
        <dsp:cNvSpPr/>
      </dsp:nvSpPr>
      <dsp:spPr>
        <a:xfrm>
          <a:off x="2095976" y="1916612"/>
          <a:ext cx="4107180" cy="128349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353"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PVR</a:t>
          </a:r>
          <a:endParaRPr lang="en-IN" sz="3600" kern="1200" dirty="0"/>
        </a:p>
      </dsp:txBody>
      <dsp:txXfrm>
        <a:off x="2095976" y="1916612"/>
        <a:ext cx="4107180" cy="1283493"/>
      </dsp:txXfrm>
    </dsp:sp>
    <dsp:sp modelId="{0C01DF89-72FA-4D64-8784-B10974C089BA}">
      <dsp:nvSpPr>
        <dsp:cNvPr id="0" name=""/>
        <dsp:cNvSpPr/>
      </dsp:nvSpPr>
      <dsp:spPr>
        <a:xfrm>
          <a:off x="1924843" y="1731218"/>
          <a:ext cx="898445" cy="134766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8000" r="-1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5F8E16-0863-4558-B17D-DB1F66CC7EA3}">
      <dsp:nvSpPr>
        <dsp:cNvPr id="0" name=""/>
        <dsp:cNvSpPr/>
      </dsp:nvSpPr>
      <dsp:spPr>
        <a:xfrm>
          <a:off x="2095976" y="3532388"/>
          <a:ext cx="4107180" cy="128349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353"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Inter atrial communication</a:t>
          </a:r>
          <a:endParaRPr lang="en-IN" sz="3600" kern="1200" dirty="0"/>
        </a:p>
      </dsp:txBody>
      <dsp:txXfrm>
        <a:off x="2095976" y="3532388"/>
        <a:ext cx="4107180" cy="1283493"/>
      </dsp:txXfrm>
    </dsp:sp>
    <dsp:sp modelId="{A2970A6C-8111-45A2-927B-C08709D81536}">
      <dsp:nvSpPr>
        <dsp:cNvPr id="0" name=""/>
        <dsp:cNvSpPr/>
      </dsp:nvSpPr>
      <dsp:spPr>
        <a:xfrm>
          <a:off x="1924843" y="3346994"/>
          <a:ext cx="898445" cy="134766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10762-345C-47B6-A445-3B15E4A6898F}">
      <dsp:nvSpPr>
        <dsp:cNvPr id="0" name=""/>
        <dsp:cNvSpPr/>
      </dsp:nvSpPr>
      <dsp:spPr>
        <a:xfrm>
          <a:off x="661227" y="442"/>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endParaRPr lang="en-IN" sz="2600" kern="1200"/>
        </a:p>
      </dsp:txBody>
      <dsp:txXfrm>
        <a:off x="661227" y="442"/>
        <a:ext cx="6315075" cy="574097"/>
      </dsp:txXfrm>
    </dsp:sp>
    <dsp:sp modelId="{35D9450F-7690-475D-BBFB-097D754DA5AF}">
      <dsp:nvSpPr>
        <dsp:cNvPr id="0" name=""/>
        <dsp:cNvSpPr/>
      </dsp:nvSpPr>
      <dsp:spPr>
        <a:xfrm>
          <a:off x="661227"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9AF6FD-C50F-42BF-A48B-E8BDA782D3E3}">
      <dsp:nvSpPr>
        <dsp:cNvPr id="0" name=""/>
        <dsp:cNvSpPr/>
      </dsp:nvSpPr>
      <dsp:spPr>
        <a:xfrm>
          <a:off x="1548845"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62E40F-84E1-4922-A836-7D9446652504}">
      <dsp:nvSpPr>
        <dsp:cNvPr id="0" name=""/>
        <dsp:cNvSpPr/>
      </dsp:nvSpPr>
      <dsp:spPr>
        <a:xfrm>
          <a:off x="2437166"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D20497-832C-488B-B479-407059F25202}">
      <dsp:nvSpPr>
        <dsp:cNvPr id="0" name=""/>
        <dsp:cNvSpPr/>
      </dsp:nvSpPr>
      <dsp:spPr>
        <a:xfrm>
          <a:off x="3324785"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013931-AB3B-438E-A050-B7F1F44841FA}">
      <dsp:nvSpPr>
        <dsp:cNvPr id="0" name=""/>
        <dsp:cNvSpPr/>
      </dsp:nvSpPr>
      <dsp:spPr>
        <a:xfrm>
          <a:off x="4213105"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A8810B-91EE-4B57-A881-5C71EC3EB1E4}">
      <dsp:nvSpPr>
        <dsp:cNvPr id="0" name=""/>
        <dsp:cNvSpPr/>
      </dsp:nvSpPr>
      <dsp:spPr>
        <a:xfrm>
          <a:off x="5100724"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EAF128-9B13-4E0D-B3F6-D5948C3731B5}">
      <dsp:nvSpPr>
        <dsp:cNvPr id="0" name=""/>
        <dsp:cNvSpPr/>
      </dsp:nvSpPr>
      <dsp:spPr>
        <a:xfrm>
          <a:off x="5989045" y="574540"/>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9920D6-6503-4693-B717-752FF0CB45BD}">
      <dsp:nvSpPr>
        <dsp:cNvPr id="0" name=""/>
        <dsp:cNvSpPr/>
      </dsp:nvSpPr>
      <dsp:spPr>
        <a:xfrm>
          <a:off x="661227" y="691486"/>
          <a:ext cx="6397170" cy="93556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Dominant RV impulse</a:t>
          </a:r>
          <a:endParaRPr lang="en-IN" sz="3300" kern="1200" dirty="0"/>
        </a:p>
      </dsp:txBody>
      <dsp:txXfrm>
        <a:off x="661227" y="691486"/>
        <a:ext cx="6397170" cy="935566"/>
      </dsp:txXfrm>
    </dsp:sp>
    <dsp:sp modelId="{3342D1C9-ECC5-4E51-8E03-DE91A0396B36}">
      <dsp:nvSpPr>
        <dsp:cNvPr id="0" name=""/>
        <dsp:cNvSpPr/>
      </dsp:nvSpPr>
      <dsp:spPr>
        <a:xfrm>
          <a:off x="661227" y="1837555"/>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endParaRPr lang="en-IN" sz="2600" kern="1200"/>
        </a:p>
      </dsp:txBody>
      <dsp:txXfrm>
        <a:off x="661227" y="1837555"/>
        <a:ext cx="6315075" cy="574097"/>
      </dsp:txXfrm>
    </dsp:sp>
    <dsp:sp modelId="{3A8F9A3D-305E-4A81-ABF9-CC5ADD6FEACB}">
      <dsp:nvSpPr>
        <dsp:cNvPr id="0" name=""/>
        <dsp:cNvSpPr/>
      </dsp:nvSpPr>
      <dsp:spPr>
        <a:xfrm>
          <a:off x="661227"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1CEC4-F36B-402D-81E2-C94171503BA0}">
      <dsp:nvSpPr>
        <dsp:cNvPr id="0" name=""/>
        <dsp:cNvSpPr/>
      </dsp:nvSpPr>
      <dsp:spPr>
        <a:xfrm>
          <a:off x="1548845"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B9FE56-B698-4132-9E51-F13D47758AF9}">
      <dsp:nvSpPr>
        <dsp:cNvPr id="0" name=""/>
        <dsp:cNvSpPr/>
      </dsp:nvSpPr>
      <dsp:spPr>
        <a:xfrm>
          <a:off x="2437166"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53C45-5015-4384-9401-CDA7CB2CA485}">
      <dsp:nvSpPr>
        <dsp:cNvPr id="0" name=""/>
        <dsp:cNvSpPr/>
      </dsp:nvSpPr>
      <dsp:spPr>
        <a:xfrm>
          <a:off x="3324785"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728471-33D7-4DEA-BF84-DD355F8F83CE}">
      <dsp:nvSpPr>
        <dsp:cNvPr id="0" name=""/>
        <dsp:cNvSpPr/>
      </dsp:nvSpPr>
      <dsp:spPr>
        <a:xfrm>
          <a:off x="4213105"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2C0998-7AEC-4DAE-BA4C-8F4C5718E5FD}">
      <dsp:nvSpPr>
        <dsp:cNvPr id="0" name=""/>
        <dsp:cNvSpPr/>
      </dsp:nvSpPr>
      <dsp:spPr>
        <a:xfrm>
          <a:off x="5100724"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A0DAC-7EBF-439D-938F-517893E7A165}">
      <dsp:nvSpPr>
        <dsp:cNvPr id="0" name=""/>
        <dsp:cNvSpPr/>
      </dsp:nvSpPr>
      <dsp:spPr>
        <a:xfrm>
          <a:off x="5989045" y="2411653"/>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FFDFE-CE2C-4685-916D-C043E3108F11}">
      <dsp:nvSpPr>
        <dsp:cNvPr id="0" name=""/>
        <dsp:cNvSpPr/>
      </dsp:nvSpPr>
      <dsp:spPr>
        <a:xfrm>
          <a:off x="661227" y="2528599"/>
          <a:ext cx="6397170" cy="93556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S1 normal, loud P2 (No A2)</a:t>
          </a:r>
          <a:endParaRPr lang="en-IN" sz="3300" kern="1200" dirty="0"/>
        </a:p>
      </dsp:txBody>
      <dsp:txXfrm>
        <a:off x="661227" y="2528599"/>
        <a:ext cx="6397170" cy="935566"/>
      </dsp:txXfrm>
    </dsp:sp>
    <dsp:sp modelId="{86172F34-CFA7-445D-85A0-B0E85EC6A235}">
      <dsp:nvSpPr>
        <dsp:cNvPr id="0" name=""/>
        <dsp:cNvSpPr/>
      </dsp:nvSpPr>
      <dsp:spPr>
        <a:xfrm>
          <a:off x="661227" y="3674668"/>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endParaRPr lang="en-IN" sz="2600" kern="1200"/>
        </a:p>
      </dsp:txBody>
      <dsp:txXfrm>
        <a:off x="661227" y="3674668"/>
        <a:ext cx="6315075" cy="574097"/>
      </dsp:txXfrm>
    </dsp:sp>
    <dsp:sp modelId="{F1B1F53E-C296-4184-85BF-FB31C8BB0691}">
      <dsp:nvSpPr>
        <dsp:cNvPr id="0" name=""/>
        <dsp:cNvSpPr/>
      </dsp:nvSpPr>
      <dsp:spPr>
        <a:xfrm>
          <a:off x="661227"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766786-4E21-4EDA-AD75-0906C465191C}">
      <dsp:nvSpPr>
        <dsp:cNvPr id="0" name=""/>
        <dsp:cNvSpPr/>
      </dsp:nvSpPr>
      <dsp:spPr>
        <a:xfrm>
          <a:off x="1548845"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9C78C-699C-4DA2-A4A9-B4D84F22D972}">
      <dsp:nvSpPr>
        <dsp:cNvPr id="0" name=""/>
        <dsp:cNvSpPr/>
      </dsp:nvSpPr>
      <dsp:spPr>
        <a:xfrm>
          <a:off x="2437166"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5FC4FF-14EA-40AB-8BA0-D5A6F142FABB}">
      <dsp:nvSpPr>
        <dsp:cNvPr id="0" name=""/>
        <dsp:cNvSpPr/>
      </dsp:nvSpPr>
      <dsp:spPr>
        <a:xfrm>
          <a:off x="3324785"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B56AA5-B3DD-49E6-A873-16F7B7FCC02B}">
      <dsp:nvSpPr>
        <dsp:cNvPr id="0" name=""/>
        <dsp:cNvSpPr/>
      </dsp:nvSpPr>
      <dsp:spPr>
        <a:xfrm>
          <a:off x="4213105"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CDE63-59F7-4E01-A3C2-0BA3BFBE7CA7}">
      <dsp:nvSpPr>
        <dsp:cNvPr id="0" name=""/>
        <dsp:cNvSpPr/>
      </dsp:nvSpPr>
      <dsp:spPr>
        <a:xfrm>
          <a:off x="5100724"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1A9624-EE3C-4748-8F61-F456A43617EC}">
      <dsp:nvSpPr>
        <dsp:cNvPr id="0" name=""/>
        <dsp:cNvSpPr/>
      </dsp:nvSpPr>
      <dsp:spPr>
        <a:xfrm>
          <a:off x="5989045" y="4248765"/>
          <a:ext cx="1477727" cy="1169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7EDC81-3935-4F51-8A18-6BE0EC79C6FD}">
      <dsp:nvSpPr>
        <dsp:cNvPr id="0" name=""/>
        <dsp:cNvSpPr/>
      </dsp:nvSpPr>
      <dsp:spPr>
        <a:xfrm>
          <a:off x="661227" y="4365711"/>
          <a:ext cx="6397170" cy="93556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CHF- Enlarged Liver, Basal </a:t>
          </a:r>
          <a:r>
            <a:rPr lang="en-US" sz="3300" kern="1200" dirty="0" err="1"/>
            <a:t>creps</a:t>
          </a:r>
          <a:endParaRPr lang="en-IN" sz="3300" kern="1200" dirty="0"/>
        </a:p>
      </dsp:txBody>
      <dsp:txXfrm>
        <a:off x="661227" y="4365711"/>
        <a:ext cx="6397170" cy="93556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3-10-13T18:10:56.227"/>
    </inkml:context>
    <inkml:brush xml:id="br0">
      <inkml:brushProperty name="width" value="0.05292" units="cm"/>
      <inkml:brushProperty name="height" value="0.05292" units="cm"/>
      <inkml:brushProperty name="color" value="#FF0000"/>
    </inkml:brush>
  </inkml:definitions>
  <inkml:trace contextRef="#ctx0" brushRef="#br0">10112 14277 0</inkml:trace>
  <inkml:trace contextRef="#ctx0" brushRef="#br0" timeOffset="3469.94">19060 12433 0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3-10-15T16:10:51.090"/>
    </inkml:context>
    <inkml:brush xml:id="br0">
      <inkml:brushProperty name="width" value="0.05292" units="cm"/>
      <inkml:brushProperty name="height" value="0.05292" units="cm"/>
      <inkml:brushProperty name="color" value="#FF0000"/>
    </inkml:brush>
  </inkml:definitions>
  <inkml:trace contextRef="#ctx0" brushRef="#br0">22310 14117 0</inkml:trace>
  <inkml:trace contextRef="#ctx0" brushRef="#br0" timeOffset="2003.56">11235 13916 0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3-10-15T17:21:31.102"/>
    </inkml:context>
    <inkml:brush xml:id="br0">
      <inkml:brushProperty name="width" value="0.05292" units="cm"/>
      <inkml:brushProperty name="height" value="0.05292" units="cm"/>
      <inkml:brushProperty name="color" value="#FF0000"/>
    </inkml:brush>
  </inkml:definitions>
  <inkml:trace contextRef="#ctx0" brushRef="#br0">22350 11149 0</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3-10-15T17:42:05.938"/>
    </inkml:context>
    <inkml:brush xml:id="br0">
      <inkml:brushProperty name="width" value="0.05292" units="cm"/>
      <inkml:brushProperty name="height" value="0.05292" units="cm"/>
      <inkml:brushProperty name="color" value="#FF0000"/>
    </inkml:brush>
  </inkml:definitions>
  <inkml:trace contextRef="#ctx0" brushRef="#br0">4494 12473 0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10/17/2023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Fetal circulation – circulation in series</a:t>
            </a:r>
          </a:p>
          <a:p>
            <a:r>
              <a:rPr lang="en-US" dirty="0"/>
              <a:t>Deoxygenated -&gt; internal iliac artery as 2 </a:t>
            </a:r>
            <a:r>
              <a:rPr lang="en-US" dirty="0" err="1"/>
              <a:t>umblical</a:t>
            </a:r>
            <a:r>
              <a:rPr lang="en-US" dirty="0"/>
              <a:t> artery/ blood is oxygenated in placenta and returned.</a:t>
            </a:r>
          </a:p>
          <a:p>
            <a:r>
              <a:rPr lang="en-US" dirty="0"/>
              <a:t>1)Blood is oxygenated in placenta and returned to fetus via the </a:t>
            </a:r>
            <a:r>
              <a:rPr lang="en-US" dirty="0" err="1"/>
              <a:t>umblical</a:t>
            </a:r>
            <a:r>
              <a:rPr lang="en-US" dirty="0"/>
              <a:t> vein.</a:t>
            </a:r>
          </a:p>
          <a:p>
            <a:r>
              <a:rPr lang="en-US" dirty="0"/>
              <a:t>2) The blood flow in </a:t>
            </a:r>
            <a:r>
              <a:rPr lang="en-US" dirty="0" err="1"/>
              <a:t>umblical</a:t>
            </a:r>
            <a:r>
              <a:rPr lang="en-US" dirty="0"/>
              <a:t> vein is split in liver; where 30% of blood flow is directed to direct shunt known as dv. </a:t>
            </a:r>
          </a:p>
          <a:p>
            <a:r>
              <a:rPr lang="en-US" dirty="0"/>
              <a:t>4)Highly oxygenated blood from dv(posterolateral jet) is directed to foramen </a:t>
            </a:r>
            <a:r>
              <a:rPr lang="en-US" dirty="0" err="1"/>
              <a:t>ovale</a:t>
            </a:r>
            <a:r>
              <a:rPr lang="en-US" dirty="0"/>
              <a:t>-&gt;la</a:t>
            </a:r>
          </a:p>
          <a:p>
            <a:r>
              <a:rPr lang="en-US" dirty="0"/>
              <a:t>5)Venous blood along with svc blood goes to Tv into RV.</a:t>
            </a:r>
          </a:p>
          <a:p>
            <a:r>
              <a:rPr lang="en-US" dirty="0"/>
              <a:t>6)As lung is inactive, most of the deoxygenated blood enters ductus arteriosus from pa into descending aorta distal to left </a:t>
            </a:r>
            <a:r>
              <a:rPr lang="en-US" dirty="0" err="1"/>
              <a:t>sca</a:t>
            </a:r>
            <a:r>
              <a:rPr lang="en-US" dirty="0"/>
              <a:t>.</a:t>
            </a:r>
          </a:p>
          <a:p>
            <a:r>
              <a:rPr lang="en-US" dirty="0"/>
              <a:t>7)Only small portion of blood enters the lung-deoxygenated blood Which enters la.</a:t>
            </a:r>
          </a:p>
          <a:p>
            <a:r>
              <a:rPr lang="en-US" dirty="0"/>
              <a:t>8) From the ascending aorta oxygen rich blood supplies </a:t>
            </a:r>
            <a:r>
              <a:rPr lang="en-US" dirty="0" err="1"/>
              <a:t>coronaries,head</a:t>
            </a:r>
            <a:r>
              <a:rPr lang="en-US" dirty="0"/>
              <a:t> and neck vessel and upper extremity.</a:t>
            </a:r>
          </a:p>
          <a:p>
            <a:r>
              <a:rPr lang="en-US" dirty="0"/>
              <a:t>9) Lower half of our body receives relatively desaturated blood.</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3</a:t>
            </a:fld>
            <a:endParaRPr lang="en-US" dirty="0"/>
          </a:p>
        </p:txBody>
      </p:sp>
    </p:spTree>
    <p:extLst>
      <p:ext uri="{BB962C8B-B14F-4D97-AF65-F5344CB8AC3E}">
        <p14:creationId xmlns:p14="http://schemas.microsoft.com/office/powerpoint/2010/main" val="2208165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18</a:t>
            </a:fld>
            <a:endParaRPr lang="en-US" dirty="0"/>
          </a:p>
        </p:txBody>
      </p:sp>
    </p:spTree>
    <p:extLst>
      <p:ext uri="{BB962C8B-B14F-4D97-AF65-F5344CB8AC3E}">
        <p14:creationId xmlns:p14="http://schemas.microsoft.com/office/powerpoint/2010/main" val="131526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severity of obstruction to aortic flow, development of collateral circulation and associated heart defects the presentation of CoA may be anywhere from acute circulatory collapse to an incidental finding of absent or weak femoral pulses or asymptomatic hypertension at an older age. We will focus on the presentation in the neonatal period.</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19</a:t>
            </a:fld>
            <a:endParaRPr lang="en-US" dirty="0"/>
          </a:p>
        </p:txBody>
      </p:sp>
    </p:spTree>
    <p:extLst>
      <p:ext uri="{BB962C8B-B14F-4D97-AF65-F5344CB8AC3E}">
        <p14:creationId xmlns:p14="http://schemas.microsoft.com/office/powerpoint/2010/main" val="1418692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birth</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20</a:t>
            </a:fld>
            <a:endParaRPr lang="en-US" dirty="0"/>
          </a:p>
        </p:txBody>
      </p:sp>
    </p:spTree>
    <p:extLst>
      <p:ext uri="{BB962C8B-B14F-4D97-AF65-F5344CB8AC3E}">
        <p14:creationId xmlns:p14="http://schemas.microsoft.com/office/powerpoint/2010/main" val="21884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21</a:t>
            </a:fld>
            <a:endParaRPr lang="en-US" dirty="0"/>
          </a:p>
        </p:txBody>
      </p:sp>
    </p:spTree>
    <p:extLst>
      <p:ext uri="{BB962C8B-B14F-4D97-AF65-F5344CB8AC3E}">
        <p14:creationId xmlns:p14="http://schemas.microsoft.com/office/powerpoint/2010/main" val="4250404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Fetus – 10% of ventricular output </a:t>
            </a:r>
            <a:r>
              <a:rPr lang="en-US" dirty="0" err="1"/>
              <a:t>traveses</a:t>
            </a:r>
            <a:r>
              <a:rPr lang="en-US" dirty="0"/>
              <a:t> the aortic isthmus. </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22</a:t>
            </a:fld>
            <a:endParaRPr lang="en-US" dirty="0"/>
          </a:p>
        </p:txBody>
      </p:sp>
    </p:spTree>
    <p:extLst>
      <p:ext uri="{BB962C8B-B14F-4D97-AF65-F5344CB8AC3E}">
        <p14:creationId xmlns:p14="http://schemas.microsoft.com/office/powerpoint/2010/main" val="3900687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birth, with closure of foramen </a:t>
            </a:r>
            <a:r>
              <a:rPr lang="en-US" dirty="0" err="1"/>
              <a:t>ovale</a:t>
            </a:r>
            <a:r>
              <a:rPr lang="en-US" dirty="0"/>
              <a:t> and ductus arteriosus larger volume flow across stenotic atretic segment.</a:t>
            </a:r>
          </a:p>
          <a:p>
            <a:r>
              <a:rPr lang="en-US" dirty="0"/>
              <a:t>Thus important </a:t>
            </a:r>
            <a:r>
              <a:rPr lang="en-US" dirty="0" err="1"/>
              <a:t>hemodyanamic</a:t>
            </a:r>
            <a:r>
              <a:rPr lang="en-US" dirty="0"/>
              <a:t> disturbances occurs </a:t>
            </a:r>
            <a:r>
              <a:rPr lang="en-US" dirty="0" err="1"/>
              <a:t>postnataly</a:t>
            </a:r>
            <a:r>
              <a:rPr lang="en-US" dirty="0"/>
              <a:t>.</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23</a:t>
            </a:fld>
            <a:endParaRPr lang="en-US" dirty="0"/>
          </a:p>
        </p:txBody>
      </p:sp>
    </p:spTree>
    <p:extLst>
      <p:ext uri="{BB962C8B-B14F-4D97-AF65-F5344CB8AC3E}">
        <p14:creationId xmlns:p14="http://schemas.microsoft.com/office/powerpoint/2010/main" val="543560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 for </a:t>
            </a:r>
            <a:r>
              <a:rPr lang="en-US" dirty="0" err="1"/>
              <a:t>deteroriation</a:t>
            </a:r>
            <a:r>
              <a:rPr lang="en-US" dirty="0"/>
              <a:t> after few days</a:t>
            </a:r>
            <a:r>
              <a:rPr lang="en-IN" dirty="0"/>
              <a:t> of life</a:t>
            </a:r>
          </a:p>
          <a:p>
            <a:pPr marL="228600" indent="-228600">
              <a:buAutoNum type="alphaLcParenR"/>
            </a:pPr>
            <a:r>
              <a:rPr lang="en-IN" dirty="0"/>
              <a:t>Coarctation in juxta ductal position, so the space is added to the narrowed aorta by the ductus</a:t>
            </a:r>
          </a:p>
          <a:p>
            <a:pPr marL="228600" indent="-228600">
              <a:buAutoNum type="alphaLcParenR"/>
            </a:pPr>
            <a:r>
              <a:rPr lang="en-IN" dirty="0"/>
              <a:t>After ductal </a:t>
            </a:r>
            <a:r>
              <a:rPr lang="en-IN" dirty="0" err="1"/>
              <a:t>obliteraltion</a:t>
            </a:r>
            <a:r>
              <a:rPr lang="en-IN" dirty="0"/>
              <a:t>, added lumen is lost and the aorta becomes </a:t>
            </a:r>
            <a:r>
              <a:rPr lang="en-IN" dirty="0" err="1"/>
              <a:t>severly</a:t>
            </a:r>
            <a:r>
              <a:rPr lang="en-IN" dirty="0"/>
              <a:t> obstructed. Although the severity of coarctation is unchanged</a:t>
            </a:r>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24</a:t>
            </a:fld>
            <a:endParaRPr lang="en-US" dirty="0"/>
          </a:p>
        </p:txBody>
      </p:sp>
    </p:spTree>
    <p:extLst>
      <p:ext uri="{BB962C8B-B14F-4D97-AF65-F5344CB8AC3E}">
        <p14:creationId xmlns:p14="http://schemas.microsoft.com/office/powerpoint/2010/main" val="2368294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 show RVH in infants. Rather than LVH</a:t>
            </a:r>
            <a:br>
              <a:rPr lang="en-US" dirty="0"/>
            </a:br>
            <a:r>
              <a:rPr lang="en-US" dirty="0"/>
              <a:t>RVH on ECG is replaced by LVH by 2 years of age.</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25</a:t>
            </a:fld>
            <a:endParaRPr lang="en-US" dirty="0"/>
          </a:p>
        </p:txBody>
      </p:sp>
    </p:spTree>
    <p:extLst>
      <p:ext uri="{BB962C8B-B14F-4D97-AF65-F5344CB8AC3E}">
        <p14:creationId xmlns:p14="http://schemas.microsoft.com/office/powerpoint/2010/main" val="3523418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catastrophic illness</a:t>
            </a:r>
          </a:p>
          <a:p>
            <a:r>
              <a:rPr lang="en-US" dirty="0"/>
              <a:t>absence of compensatory mechanism like </a:t>
            </a:r>
            <a:r>
              <a:rPr lang="en-US" dirty="0" err="1"/>
              <a:t>sns</a:t>
            </a:r>
            <a:r>
              <a:rPr lang="en-US" dirty="0"/>
              <a:t> and frank starling law</a:t>
            </a:r>
          </a:p>
          <a:p>
            <a:r>
              <a:rPr lang="en-US" dirty="0"/>
              <a:t>Neonate- systolic dysfunction</a:t>
            </a:r>
          </a:p>
          <a:p>
            <a:r>
              <a:rPr lang="en-US" dirty="0"/>
              <a:t>Adult- Both systolic and diastolic dysfunction</a:t>
            </a:r>
          </a:p>
        </p:txBody>
      </p:sp>
      <p:sp>
        <p:nvSpPr>
          <p:cNvPr id="4" name="Slide Number Placeholder 3"/>
          <p:cNvSpPr>
            <a:spLocks noGrp="1"/>
          </p:cNvSpPr>
          <p:nvPr>
            <p:ph type="sldNum" sz="quarter" idx="5"/>
          </p:nvPr>
        </p:nvSpPr>
        <p:spPr/>
        <p:txBody>
          <a:bodyPr/>
          <a:lstStyle/>
          <a:p>
            <a:fld id="{DEF75CB5-5666-5049-9AE0-38EFD385C21E}" type="slidenum">
              <a:rPr lang="en-US" smtClean="0"/>
              <a:t>26</a:t>
            </a:fld>
            <a:endParaRPr lang="en-US" dirty="0"/>
          </a:p>
        </p:txBody>
      </p:sp>
    </p:spTree>
    <p:extLst>
      <p:ext uri="{BB962C8B-B14F-4D97-AF65-F5344CB8AC3E}">
        <p14:creationId xmlns:p14="http://schemas.microsoft.com/office/powerpoint/2010/main" val="2948538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 overloaded right ventricle is volume overloaded now</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27</a:t>
            </a:fld>
            <a:endParaRPr lang="en-US" dirty="0"/>
          </a:p>
        </p:txBody>
      </p:sp>
    </p:spTree>
    <p:extLst>
      <p:ext uri="{BB962C8B-B14F-4D97-AF65-F5344CB8AC3E}">
        <p14:creationId xmlns:p14="http://schemas.microsoft.com/office/powerpoint/2010/main" val="3232594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5</a:t>
            </a:fld>
            <a:endParaRPr lang="en-US" dirty="0"/>
          </a:p>
        </p:txBody>
      </p:sp>
    </p:spTree>
    <p:extLst>
      <p:ext uri="{BB962C8B-B14F-4D97-AF65-F5344CB8AC3E}">
        <p14:creationId xmlns:p14="http://schemas.microsoft.com/office/powerpoint/2010/main" val="345769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present weeks or months later, with a subtle picture of failure sign. Some may present only with hypertension.</a:t>
            </a:r>
          </a:p>
        </p:txBody>
      </p:sp>
      <p:sp>
        <p:nvSpPr>
          <p:cNvPr id="4" name="Slide Number Placeholder 3"/>
          <p:cNvSpPr>
            <a:spLocks noGrp="1"/>
          </p:cNvSpPr>
          <p:nvPr>
            <p:ph type="sldNum" sz="quarter" idx="5"/>
          </p:nvPr>
        </p:nvSpPr>
        <p:spPr/>
        <p:txBody>
          <a:bodyPr/>
          <a:lstStyle/>
          <a:p>
            <a:fld id="{DEF75CB5-5666-5049-9AE0-38EFD385C21E}" type="slidenum">
              <a:rPr lang="en-US" smtClean="0"/>
              <a:t>28</a:t>
            </a:fld>
            <a:endParaRPr lang="en-US" dirty="0"/>
          </a:p>
        </p:txBody>
      </p:sp>
    </p:spTree>
    <p:extLst>
      <p:ext uri="{BB962C8B-B14F-4D97-AF65-F5344CB8AC3E}">
        <p14:creationId xmlns:p14="http://schemas.microsoft.com/office/powerpoint/2010/main" val="1419108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Chf</a:t>
            </a:r>
            <a:r>
              <a:rPr lang="en-US" dirty="0"/>
              <a:t> highest at infancy then after fourth decade</a:t>
            </a:r>
          </a:p>
          <a:p>
            <a:r>
              <a:rPr lang="en-US" dirty="0"/>
              <a:t>Para coarctation aneurysm/ medial abnormality as in bicuspid aortic valve</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29</a:t>
            </a:fld>
            <a:endParaRPr lang="en-US" dirty="0"/>
          </a:p>
        </p:txBody>
      </p:sp>
    </p:spTree>
    <p:extLst>
      <p:ext uri="{BB962C8B-B14F-4D97-AF65-F5344CB8AC3E}">
        <p14:creationId xmlns:p14="http://schemas.microsoft.com/office/powerpoint/2010/main" val="2510413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older children , infant before 5 days rarely have upper limb hypertension due to depressed cardiac function, after 5 days hypertension becomes more common, and after 15 days incidence in 86%</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30</a:t>
            </a:fld>
            <a:endParaRPr lang="en-US" dirty="0"/>
          </a:p>
        </p:txBody>
      </p:sp>
    </p:spTree>
    <p:extLst>
      <p:ext uri="{BB962C8B-B14F-4D97-AF65-F5344CB8AC3E}">
        <p14:creationId xmlns:p14="http://schemas.microsoft.com/office/powerpoint/2010/main" val="2052236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31</a:t>
            </a:fld>
            <a:endParaRPr lang="en-US" dirty="0"/>
          </a:p>
        </p:txBody>
      </p:sp>
    </p:spTree>
    <p:extLst>
      <p:ext uri="{BB962C8B-B14F-4D97-AF65-F5344CB8AC3E}">
        <p14:creationId xmlns:p14="http://schemas.microsoft.com/office/powerpoint/2010/main" val="1246266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Initially, while the PDA is open and the sling of ductal tissue is relaxed, there is ample forward flow from the aortic arch to the descending aorta. The baby is clinically well, there is no difference in saturations between the arms and feet (PDA flow will be bidirectional or predominantly left-</a:t>
            </a:r>
            <a:r>
              <a:rPr lang="en-US" dirty="0" err="1"/>
              <a:t>toright</a:t>
            </a:r>
            <a:r>
              <a:rPr lang="en-US" dirty="0"/>
              <a:t>), and femoral pulses are likely to be either normal or slightly weak</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32</a:t>
            </a:fld>
            <a:endParaRPr lang="en-US" dirty="0"/>
          </a:p>
        </p:txBody>
      </p:sp>
    </p:spTree>
    <p:extLst>
      <p:ext uri="{BB962C8B-B14F-4D97-AF65-F5344CB8AC3E}">
        <p14:creationId xmlns:p14="http://schemas.microsoft.com/office/powerpoint/2010/main" val="2231765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some stage, there may be a transition where the coarctation tissue starts to constrict while the PDA remains open . The right ventricle will supply lower part via </a:t>
            </a:r>
            <a:r>
              <a:rPr lang="en-US" dirty="0" err="1"/>
              <a:t>pda</a:t>
            </a:r>
            <a:r>
              <a:rPr lang="en-US" dirty="0"/>
              <a:t>, giving deoxygenated blood into the descending aorta, leading to differential saturations between the arms and legs. Bp is stable, with possibly normal or weak femoral pulses. The kidneys will remain perfused, so there is also likely to be good urine output. the left ventricle is exposed to a very large afterload which will eventually compromise function, and the upper limb blood pressure (BP) will climb. This phase may occur very transiently or not at all, meaning that routine oxygen saturation screening can often miss these patients.</a:t>
            </a:r>
            <a:endParaRPr lang="en-IN" b="1" dirty="0"/>
          </a:p>
        </p:txBody>
      </p:sp>
      <p:sp>
        <p:nvSpPr>
          <p:cNvPr id="4" name="Slide Number Placeholder 3"/>
          <p:cNvSpPr>
            <a:spLocks noGrp="1"/>
          </p:cNvSpPr>
          <p:nvPr>
            <p:ph type="sldNum" sz="quarter" idx="5"/>
          </p:nvPr>
        </p:nvSpPr>
        <p:spPr/>
        <p:txBody>
          <a:bodyPr/>
          <a:lstStyle/>
          <a:p>
            <a:fld id="{DEF75CB5-5666-5049-9AE0-38EFD385C21E}" type="slidenum">
              <a:rPr lang="en-US" smtClean="0"/>
              <a:t>33</a:t>
            </a:fld>
            <a:endParaRPr lang="en-US" dirty="0"/>
          </a:p>
        </p:txBody>
      </p:sp>
    </p:spTree>
    <p:extLst>
      <p:ext uri="{BB962C8B-B14F-4D97-AF65-F5344CB8AC3E}">
        <p14:creationId xmlns:p14="http://schemas.microsoft.com/office/powerpoint/2010/main" val="3247141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impaired left ventricular function ,four-limb blood pressure measurement an unreliable clinical sign. </a:t>
            </a:r>
          </a:p>
          <a:p>
            <a:r>
              <a:rPr lang="en-US" dirty="0"/>
              <a:t>Blood pressure difference may be </a:t>
            </a:r>
            <a:r>
              <a:rPr lang="en-US" dirty="0" err="1"/>
              <a:t>apperant</a:t>
            </a:r>
            <a:r>
              <a:rPr lang="en-US" dirty="0"/>
              <a:t> only after improvement of cardiac function with administration of rapidly acting inotropic agents.</a:t>
            </a:r>
          </a:p>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34</a:t>
            </a:fld>
            <a:endParaRPr lang="en-US" dirty="0"/>
          </a:p>
        </p:txBody>
      </p:sp>
    </p:spTree>
    <p:extLst>
      <p:ext uri="{BB962C8B-B14F-4D97-AF65-F5344CB8AC3E}">
        <p14:creationId xmlns:p14="http://schemas.microsoft.com/office/powerpoint/2010/main" val="3494914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context of CoA with VSD, these clinical manifestations of left-to-right shunting is increased as the afterload on the left ventricle is higher. Additionally, if there is a large VSD, the left ventricle can “decompress” through it which reduces the degree of left ventricular hypertrophy and myocardial </a:t>
            </a:r>
            <a:r>
              <a:rPr lang="en-US" dirty="0" err="1"/>
              <a:t>dysfunciton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35</a:t>
            </a:fld>
            <a:endParaRPr lang="en-US" dirty="0"/>
          </a:p>
        </p:txBody>
      </p:sp>
    </p:spTree>
    <p:extLst>
      <p:ext uri="{BB962C8B-B14F-4D97-AF65-F5344CB8AC3E}">
        <p14:creationId xmlns:p14="http://schemas.microsoft.com/office/powerpoint/2010/main" val="239237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Decongest left ventricle but now has florid biventricular dysfunction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36</a:t>
            </a:fld>
            <a:endParaRPr lang="en-US" dirty="0"/>
          </a:p>
        </p:txBody>
      </p:sp>
    </p:spTree>
    <p:extLst>
      <p:ext uri="{BB962C8B-B14F-4D97-AF65-F5344CB8AC3E}">
        <p14:creationId xmlns:p14="http://schemas.microsoft.com/office/powerpoint/2010/main" val="2480648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Coarctation is 8 times as frequent when turner is associated with webbing of neck.</a:t>
            </a:r>
          </a:p>
          <a:p>
            <a:r>
              <a:rPr lang="en-US" dirty="0"/>
              <a:t>Noonan is rarely associated with coarctation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38</a:t>
            </a:fld>
            <a:endParaRPr lang="en-US" dirty="0"/>
          </a:p>
        </p:txBody>
      </p:sp>
    </p:spTree>
    <p:extLst>
      <p:ext uri="{BB962C8B-B14F-4D97-AF65-F5344CB8AC3E}">
        <p14:creationId xmlns:p14="http://schemas.microsoft.com/office/powerpoint/2010/main" val="1494093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Functional closure by 96 hours</a:t>
            </a:r>
          </a:p>
          <a:p>
            <a:r>
              <a:rPr lang="en-US" dirty="0"/>
              <a:t>Anatomic closure by  2-3 weeks</a:t>
            </a:r>
          </a:p>
          <a:p>
            <a:r>
              <a:rPr lang="en-US" dirty="0"/>
              <a:t>Anything that increases PVR-&gt; acidemia, hypoxia, </a:t>
            </a:r>
            <a:r>
              <a:rPr lang="en-US" dirty="0" err="1"/>
              <a:t>polychytemia</a:t>
            </a:r>
            <a:r>
              <a:rPr lang="en-US" dirty="0"/>
              <a:t> , lung disease – keeps ductus patent</a:t>
            </a:r>
          </a:p>
        </p:txBody>
      </p:sp>
      <p:sp>
        <p:nvSpPr>
          <p:cNvPr id="4" name="Slide Number Placeholder 3"/>
          <p:cNvSpPr>
            <a:spLocks noGrp="1"/>
          </p:cNvSpPr>
          <p:nvPr>
            <p:ph type="sldNum" sz="quarter" idx="5"/>
          </p:nvPr>
        </p:nvSpPr>
        <p:spPr/>
        <p:txBody>
          <a:bodyPr/>
          <a:lstStyle/>
          <a:p>
            <a:fld id="{DEF75CB5-5666-5049-9AE0-38EFD385C21E}" type="slidenum">
              <a:rPr lang="en-US" smtClean="0"/>
              <a:t>6</a:t>
            </a:fld>
            <a:endParaRPr lang="en-US" dirty="0"/>
          </a:p>
        </p:txBody>
      </p:sp>
    </p:spTree>
    <p:extLst>
      <p:ext uri="{BB962C8B-B14F-4D97-AF65-F5344CB8AC3E}">
        <p14:creationId xmlns:p14="http://schemas.microsoft.com/office/powerpoint/2010/main" val="2254434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method for upper and lower limb measurement</a:t>
            </a:r>
          </a:p>
          <a:p>
            <a:r>
              <a:rPr lang="en-US" dirty="0"/>
              <a:t>Femoral and radial </a:t>
            </a:r>
          </a:p>
          <a:p>
            <a:r>
              <a:rPr lang="en-US" dirty="0"/>
              <a:t>Femoral and brachial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infant and newborn, brachial is better palpated than neonates</a:t>
            </a:r>
          </a:p>
          <a:p>
            <a:endParaRPr lang="en-US" dirty="0"/>
          </a:p>
          <a:p>
            <a:endParaRPr lang="en-US" dirty="0"/>
          </a:p>
          <a:p>
            <a:r>
              <a:rPr lang="en-US" dirty="0"/>
              <a:t>Normally radial and femoral are </a:t>
            </a:r>
            <a:r>
              <a:rPr lang="en-US" dirty="0" err="1"/>
              <a:t>synchronous,so</a:t>
            </a:r>
            <a:r>
              <a:rPr lang="en-US" dirty="0"/>
              <a:t> any delay is abnormal</a:t>
            </a:r>
          </a:p>
          <a:p>
            <a:r>
              <a:rPr lang="en-IN" dirty="0"/>
              <a:t>Brachial and femoral, 15msec in adult and less of delay in neonate is normal</a:t>
            </a:r>
          </a:p>
          <a:p>
            <a:r>
              <a:rPr lang="en-IN" dirty="0"/>
              <a:t>Slight deviation can hence be judged.</a:t>
            </a:r>
          </a:p>
        </p:txBody>
      </p:sp>
      <p:sp>
        <p:nvSpPr>
          <p:cNvPr id="4" name="Slide Number Placeholder 3"/>
          <p:cNvSpPr>
            <a:spLocks noGrp="1"/>
          </p:cNvSpPr>
          <p:nvPr>
            <p:ph type="sldNum" sz="quarter" idx="5"/>
          </p:nvPr>
        </p:nvSpPr>
        <p:spPr/>
        <p:txBody>
          <a:bodyPr/>
          <a:lstStyle/>
          <a:p>
            <a:fld id="{DEF75CB5-5666-5049-9AE0-38EFD385C21E}" type="slidenum">
              <a:rPr lang="en-US" smtClean="0"/>
              <a:t>39</a:t>
            </a:fld>
            <a:endParaRPr lang="en-US" dirty="0"/>
          </a:p>
        </p:txBody>
      </p:sp>
    </p:spTree>
    <p:extLst>
      <p:ext uri="{BB962C8B-B14F-4D97-AF65-F5344CB8AC3E}">
        <p14:creationId xmlns:p14="http://schemas.microsoft.com/office/powerpoint/2010/main" val="3301253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 location is juxta ductal, just distal to origin of left subclavian artery</a:t>
            </a:r>
          </a:p>
          <a:p>
            <a:r>
              <a:rPr lang="en-US" dirty="0"/>
              <a:t>Bp difference</a:t>
            </a:r>
          </a:p>
          <a:p>
            <a:r>
              <a:rPr lang="en-US" dirty="0"/>
              <a:t>One condition where all 4 limb bp is low. Coarctation </a:t>
            </a:r>
            <a:r>
              <a:rPr lang="en-US" dirty="0" err="1"/>
              <a:t>compramising</a:t>
            </a:r>
            <a:r>
              <a:rPr lang="en-US" dirty="0"/>
              <a:t> left subclavian artery and with </a:t>
            </a:r>
            <a:r>
              <a:rPr lang="en-US" dirty="0" err="1"/>
              <a:t>abberant</a:t>
            </a:r>
            <a:r>
              <a:rPr lang="en-US" dirty="0"/>
              <a:t> </a:t>
            </a:r>
            <a:r>
              <a:rPr lang="en-US" dirty="0" err="1"/>
              <a:t>rsa</a:t>
            </a:r>
            <a:r>
              <a:rPr lang="en-US" dirty="0"/>
              <a:t> arise distal to coarctation </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40</a:t>
            </a:fld>
            <a:endParaRPr lang="en-US" dirty="0"/>
          </a:p>
        </p:txBody>
      </p:sp>
    </p:spTree>
    <p:extLst>
      <p:ext uri="{BB962C8B-B14F-4D97-AF65-F5344CB8AC3E}">
        <p14:creationId xmlns:p14="http://schemas.microsoft.com/office/powerpoint/2010/main" val="2823655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perceived as abnormal delay in femoral pulse is not a delay in arrival time but a slow rate of rise to delayed peak</a:t>
            </a:r>
          </a:p>
          <a:p>
            <a:r>
              <a:rPr lang="en-US" dirty="0"/>
              <a:t>Systolic bp difference persist and not diastolic bp usually</a:t>
            </a:r>
          </a:p>
          <a:p>
            <a:endParaRPr lang="en-US" dirty="0"/>
          </a:p>
          <a:p>
            <a:r>
              <a:rPr lang="en-US" dirty="0"/>
              <a:t>Care to be taken when associated Aortic regurgitation, it reinforces femoral pulse</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41</a:t>
            </a:fld>
            <a:endParaRPr lang="en-US" dirty="0"/>
          </a:p>
        </p:txBody>
      </p:sp>
    </p:spTree>
    <p:extLst>
      <p:ext uri="{BB962C8B-B14F-4D97-AF65-F5344CB8AC3E}">
        <p14:creationId xmlns:p14="http://schemas.microsoft.com/office/powerpoint/2010/main" val="18002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Undersized and oversized cough shows difference of approximately 10-30mmhg</a:t>
            </a:r>
          </a:p>
          <a:p>
            <a:r>
              <a:rPr lang="en-US" dirty="0"/>
              <a:t>Width – 40% of circumference of arm</a:t>
            </a:r>
          </a:p>
          <a:p>
            <a:r>
              <a:rPr lang="en-US" dirty="0"/>
              <a:t>Length-sufficient to encircle the limb</a:t>
            </a:r>
          </a:p>
          <a:p>
            <a:r>
              <a:rPr lang="en-US" dirty="0"/>
              <a:t>Lower extremity –popliteal artery is best </a:t>
            </a:r>
          </a:p>
          <a:p>
            <a:r>
              <a:rPr lang="en-US" dirty="0"/>
              <a:t>Difference between arm and leg systolic pressure is exaggerated by </a:t>
            </a:r>
            <a:r>
              <a:rPr lang="en-US" dirty="0" err="1"/>
              <a:t>excercise</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42</a:t>
            </a:fld>
            <a:endParaRPr lang="en-US" dirty="0"/>
          </a:p>
        </p:txBody>
      </p:sp>
    </p:spTree>
    <p:extLst>
      <p:ext uri="{BB962C8B-B14F-4D97-AF65-F5344CB8AC3E}">
        <p14:creationId xmlns:p14="http://schemas.microsoft.com/office/powerpoint/2010/main" val="3696393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sick infants with pulmonary </a:t>
            </a:r>
            <a:r>
              <a:rPr lang="en-US" dirty="0" err="1"/>
              <a:t>htn</a:t>
            </a:r>
            <a:r>
              <a:rPr lang="en-US" dirty="0"/>
              <a:t>, s2 single and loud- summation of a2 and p2</a:t>
            </a:r>
          </a:p>
          <a:p>
            <a:r>
              <a:rPr lang="en-US" dirty="0"/>
              <a:t>Loud s3 gallop is present</a:t>
            </a:r>
          </a:p>
          <a:p>
            <a:r>
              <a:rPr lang="en-US" dirty="0"/>
              <a:t>Heart failure causes coarctation murmur to decrease</a:t>
            </a:r>
          </a:p>
          <a:p>
            <a:r>
              <a:rPr lang="en-US" dirty="0"/>
              <a:t>Non specific ejection systolic </a:t>
            </a:r>
            <a:r>
              <a:rPr lang="en-US" dirty="0" err="1"/>
              <a:t>murmus</a:t>
            </a:r>
            <a:r>
              <a:rPr lang="en-US" dirty="0"/>
              <a:t> is audible over the precordium</a:t>
            </a:r>
          </a:p>
          <a:p>
            <a:r>
              <a:rPr lang="en-US" dirty="0"/>
              <a:t>Heart murmur may become audible after treatment</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43</a:t>
            </a:fld>
            <a:endParaRPr lang="en-US" dirty="0"/>
          </a:p>
        </p:txBody>
      </p:sp>
    </p:spTree>
    <p:extLst>
      <p:ext uri="{BB962C8B-B14F-4D97-AF65-F5344CB8AC3E}">
        <p14:creationId xmlns:p14="http://schemas.microsoft.com/office/powerpoint/2010/main" val="2453252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Cork screw retinal arterioles in adults</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44</a:t>
            </a:fld>
            <a:endParaRPr lang="en-US" dirty="0"/>
          </a:p>
        </p:txBody>
      </p:sp>
    </p:spTree>
    <p:extLst>
      <p:ext uri="{BB962C8B-B14F-4D97-AF65-F5344CB8AC3E}">
        <p14:creationId xmlns:p14="http://schemas.microsoft.com/office/powerpoint/2010/main" val="4144447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symptomatic neonates, rad with </a:t>
            </a:r>
            <a:r>
              <a:rPr lang="en-US" dirty="0" err="1"/>
              <a:t>rvh</a:t>
            </a:r>
            <a:r>
              <a:rPr lang="en-US" dirty="0"/>
              <a:t>- </a:t>
            </a:r>
          </a:p>
          <a:p>
            <a:r>
              <a:rPr lang="en-US" dirty="0"/>
              <a:t>Right atrial abnormality- tall p waves</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45</a:t>
            </a:fld>
            <a:endParaRPr lang="en-US" dirty="0"/>
          </a:p>
        </p:txBody>
      </p:sp>
    </p:spTree>
    <p:extLst>
      <p:ext uri="{BB962C8B-B14F-4D97-AF65-F5344CB8AC3E}">
        <p14:creationId xmlns:p14="http://schemas.microsoft.com/office/powerpoint/2010/main" val="1177502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Adults-tall r and </a:t>
            </a:r>
            <a:r>
              <a:rPr lang="en-US" dirty="0" err="1"/>
              <a:t>low,flat</a:t>
            </a:r>
            <a:r>
              <a:rPr lang="en-US" dirty="0"/>
              <a:t> or inverted t waves</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46</a:t>
            </a:fld>
            <a:endParaRPr lang="en-US" dirty="0"/>
          </a:p>
        </p:txBody>
      </p:sp>
    </p:spTree>
    <p:extLst>
      <p:ext uri="{BB962C8B-B14F-4D97-AF65-F5344CB8AC3E}">
        <p14:creationId xmlns:p14="http://schemas.microsoft.com/office/powerpoint/2010/main" val="501523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Coexsiting</a:t>
            </a:r>
            <a:r>
              <a:rPr lang="en-US" dirty="0"/>
              <a:t> bicuspid aortic stenosis will show </a:t>
            </a:r>
            <a:r>
              <a:rPr lang="en-US" dirty="0" err="1"/>
              <a:t>lvh</a:t>
            </a:r>
            <a:r>
              <a:rPr lang="en-US" dirty="0"/>
              <a:t> strain pattern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47</a:t>
            </a:fld>
            <a:endParaRPr lang="en-US" dirty="0"/>
          </a:p>
        </p:txBody>
      </p:sp>
    </p:spTree>
    <p:extLst>
      <p:ext uri="{BB962C8B-B14F-4D97-AF65-F5344CB8AC3E}">
        <p14:creationId xmlns:p14="http://schemas.microsoft.com/office/powerpoint/2010/main" val="2392479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Symptomatic infant</a:t>
            </a:r>
          </a:p>
          <a:p>
            <a:r>
              <a:rPr lang="en-US" dirty="0" err="1"/>
              <a:t>Pvh</a:t>
            </a:r>
            <a:endParaRPr lang="en-US" dirty="0"/>
          </a:p>
          <a:p>
            <a:r>
              <a:rPr lang="en-US" dirty="0"/>
              <a:t>Dilated RA, RV, LA due to patent Foramen </a:t>
            </a:r>
            <a:r>
              <a:rPr lang="en-US" dirty="0" err="1"/>
              <a:t>ovale</a:t>
            </a:r>
            <a:r>
              <a:rPr lang="en-US" dirty="0"/>
              <a:t> causing left to right shunt</a:t>
            </a:r>
          </a:p>
          <a:p>
            <a:r>
              <a:rPr lang="en-US" dirty="0" err="1"/>
              <a:t>Lv</a:t>
            </a:r>
            <a:r>
              <a:rPr lang="en-US" dirty="0"/>
              <a:t> not much dilated</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49</a:t>
            </a:fld>
            <a:endParaRPr lang="en-US" dirty="0"/>
          </a:p>
        </p:txBody>
      </p:sp>
    </p:spTree>
    <p:extLst>
      <p:ext uri="{BB962C8B-B14F-4D97-AF65-F5344CB8AC3E}">
        <p14:creationId xmlns:p14="http://schemas.microsoft.com/office/powerpoint/2010/main" val="2111438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Parallel circulation  Series circulation</a:t>
            </a:r>
          </a:p>
        </p:txBody>
      </p:sp>
      <p:sp>
        <p:nvSpPr>
          <p:cNvPr id="4" name="Slide Number Placeholder 3"/>
          <p:cNvSpPr>
            <a:spLocks noGrp="1"/>
          </p:cNvSpPr>
          <p:nvPr>
            <p:ph type="sldNum" sz="quarter" idx="5"/>
          </p:nvPr>
        </p:nvSpPr>
        <p:spPr/>
        <p:txBody>
          <a:bodyPr/>
          <a:lstStyle/>
          <a:p>
            <a:fld id="{DEF75CB5-5666-5049-9AE0-38EFD385C21E}" type="slidenum">
              <a:rPr lang="en-US" smtClean="0"/>
              <a:t>7</a:t>
            </a:fld>
            <a:endParaRPr lang="en-US" dirty="0"/>
          </a:p>
        </p:txBody>
      </p:sp>
    </p:spTree>
    <p:extLst>
      <p:ext uri="{BB962C8B-B14F-4D97-AF65-F5344CB8AC3E}">
        <p14:creationId xmlns:p14="http://schemas.microsoft.com/office/powerpoint/2010/main" val="3527345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Rib notching posterior intercoastal artery </a:t>
            </a:r>
            <a:r>
              <a:rPr lang="en-US" dirty="0" err="1"/>
              <a:t>passign</a:t>
            </a:r>
            <a:r>
              <a:rPr lang="en-US" dirty="0"/>
              <a:t> through intercostal groove.</a:t>
            </a:r>
          </a:p>
          <a:p>
            <a:r>
              <a:rPr lang="en-US" dirty="0"/>
              <a:t>Seldom appear before 6 years, reports are available for 2 years with rib notching</a:t>
            </a:r>
          </a:p>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50</a:t>
            </a:fld>
            <a:endParaRPr lang="en-US" dirty="0"/>
          </a:p>
        </p:txBody>
      </p:sp>
    </p:spTree>
    <p:extLst>
      <p:ext uri="{BB962C8B-B14F-4D97-AF65-F5344CB8AC3E}">
        <p14:creationId xmlns:p14="http://schemas.microsoft.com/office/powerpoint/2010/main" val="83018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52</a:t>
            </a:fld>
            <a:endParaRPr lang="en-US" dirty="0"/>
          </a:p>
        </p:txBody>
      </p:sp>
    </p:spTree>
    <p:extLst>
      <p:ext uri="{BB962C8B-B14F-4D97-AF65-F5344CB8AC3E}">
        <p14:creationId xmlns:p14="http://schemas.microsoft.com/office/powerpoint/2010/main" val="33039333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purely high velocity and pressure gradient are not reliable because they can be misleadingly low in</a:t>
            </a:r>
          </a:p>
          <a:p>
            <a:r>
              <a:rPr lang="en-US" dirty="0"/>
              <a:t>impaired cardiac function or spuriously high with high heart rate or associated aortic stenosis. A pressure gradient that persists</a:t>
            </a:r>
          </a:p>
          <a:p>
            <a:r>
              <a:rPr lang="en-US" dirty="0"/>
              <a:t>into diastole is an indicator of severe stenosis. This is also known</a:t>
            </a:r>
          </a:p>
          <a:p>
            <a:r>
              <a:rPr lang="en-US" dirty="0"/>
              <a:t>as diastolic tail, which can be confused with a persistent ductus</a:t>
            </a:r>
          </a:p>
          <a:p>
            <a:r>
              <a:rPr lang="en-US" dirty="0"/>
              <a:t>shunting left to right.</a:t>
            </a:r>
          </a:p>
          <a:p>
            <a:r>
              <a:rPr lang="en-US" dirty="0"/>
              <a:t>Delayed rate of systolic upstroke and diastolic flow in abdominal aorta may hint presence of coarctation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53</a:t>
            </a:fld>
            <a:endParaRPr lang="en-US" dirty="0"/>
          </a:p>
        </p:txBody>
      </p:sp>
    </p:spTree>
    <p:extLst>
      <p:ext uri="{BB962C8B-B14F-4D97-AF65-F5344CB8AC3E}">
        <p14:creationId xmlns:p14="http://schemas.microsoft.com/office/powerpoint/2010/main" val="3773881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Cardiac </a:t>
            </a:r>
            <a:r>
              <a:rPr lang="en-US" dirty="0" err="1"/>
              <a:t>mri</a:t>
            </a:r>
            <a:r>
              <a:rPr lang="en-US" dirty="0"/>
              <a:t> with gadolinium contrast is modality of choice</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54</a:t>
            </a:fld>
            <a:endParaRPr lang="en-US" dirty="0"/>
          </a:p>
        </p:txBody>
      </p:sp>
    </p:spTree>
    <p:extLst>
      <p:ext uri="{BB962C8B-B14F-4D97-AF65-F5344CB8AC3E}">
        <p14:creationId xmlns:p14="http://schemas.microsoft.com/office/powerpoint/2010/main" val="1333470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take between 15 minutes and 4</a:t>
            </a:r>
          </a:p>
          <a:p>
            <a:r>
              <a:rPr lang="en-US" dirty="0"/>
              <a:t>hours to re-establish forward circulation</a:t>
            </a:r>
          </a:p>
          <a:p>
            <a:endParaRPr lang="en-US" dirty="0"/>
          </a:p>
          <a:p>
            <a:endParaRPr lang="en-US" dirty="0"/>
          </a:p>
          <a:p>
            <a:r>
              <a:rPr lang="en-US" dirty="0"/>
              <a:t>Once patient is </a:t>
            </a:r>
            <a:r>
              <a:rPr lang="en-US" dirty="0" err="1"/>
              <a:t>stablizied</a:t>
            </a:r>
            <a:r>
              <a:rPr lang="en-US" dirty="0"/>
              <a:t> proceed with </a:t>
            </a:r>
            <a:r>
              <a:rPr lang="en-US" dirty="0" err="1"/>
              <a:t>sx</a:t>
            </a:r>
            <a:r>
              <a:rPr lang="en-US" dirty="0"/>
              <a:t> or non surgical measure for treatment of coarctation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55</a:t>
            </a:fld>
            <a:endParaRPr lang="en-US" dirty="0"/>
          </a:p>
        </p:txBody>
      </p:sp>
    </p:spTree>
    <p:extLst>
      <p:ext uri="{BB962C8B-B14F-4D97-AF65-F5344CB8AC3E}">
        <p14:creationId xmlns:p14="http://schemas.microsoft.com/office/powerpoint/2010/main" val="1601096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Longer infusion </a:t>
            </a:r>
            <a:r>
              <a:rPr lang="en-US" dirty="0" err="1"/>
              <a:t>period,high</a:t>
            </a:r>
            <a:r>
              <a:rPr lang="en-US" dirty="0"/>
              <a:t> doses and poor </a:t>
            </a:r>
            <a:r>
              <a:rPr lang="en-US" dirty="0" err="1"/>
              <a:t>gc</a:t>
            </a:r>
            <a:r>
              <a:rPr lang="en-US" dirty="0"/>
              <a:t> of baby</a:t>
            </a:r>
          </a:p>
          <a:p>
            <a:r>
              <a:rPr lang="en-US" dirty="0"/>
              <a:t>It is  better to decrease the dose to 0.01-0.02 mcg/kg/min as soon as the desired effect has been achieved</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56</a:t>
            </a:fld>
            <a:endParaRPr lang="en-US" dirty="0"/>
          </a:p>
        </p:txBody>
      </p:sp>
    </p:spTree>
    <p:extLst>
      <p:ext uri="{BB962C8B-B14F-4D97-AF65-F5344CB8AC3E}">
        <p14:creationId xmlns:p14="http://schemas.microsoft.com/office/powerpoint/2010/main" val="1475666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Persisitent</a:t>
            </a:r>
            <a:r>
              <a:rPr lang="en-US" dirty="0"/>
              <a:t> acidosis- indicating ongoing disease</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57</a:t>
            </a:fld>
            <a:endParaRPr lang="en-US" dirty="0"/>
          </a:p>
        </p:txBody>
      </p:sp>
    </p:spTree>
    <p:extLst>
      <p:ext uri="{BB962C8B-B14F-4D97-AF65-F5344CB8AC3E}">
        <p14:creationId xmlns:p14="http://schemas.microsoft.com/office/powerpoint/2010/main" val="1137061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dose dopamine- 5-7 mcg/kg/min</a:t>
            </a:r>
          </a:p>
          <a:p>
            <a:r>
              <a:rPr lang="en-US" dirty="0"/>
              <a:t>After they are metabolically active</a:t>
            </a:r>
            <a:r>
              <a:rPr lang="en-US" dirty="0">
                <a:sym typeface="Wingdings" panose="05000000000000000000" pitchFamily="2" charset="2"/>
              </a:rPr>
              <a:t> we can proceed with surgery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Nicardipine – 1</a:t>
            </a:r>
            <a:r>
              <a:rPr lang="en-US" baseline="30000" dirty="0"/>
              <a:t>st</a:t>
            </a:r>
            <a:r>
              <a:rPr lang="en-US" dirty="0"/>
              <a:t> line of BP drug management during surgery</a:t>
            </a:r>
          </a:p>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58</a:t>
            </a:fld>
            <a:endParaRPr lang="en-US" dirty="0"/>
          </a:p>
        </p:txBody>
      </p:sp>
    </p:spTree>
    <p:extLst>
      <p:ext uri="{BB962C8B-B14F-4D97-AF65-F5344CB8AC3E}">
        <p14:creationId xmlns:p14="http://schemas.microsoft.com/office/powerpoint/2010/main" val="378075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Surgery is preferred in most </a:t>
            </a:r>
            <a:r>
              <a:rPr lang="en-US" dirty="0" err="1"/>
              <a:t>centres</a:t>
            </a:r>
            <a:r>
              <a:rPr lang="en-US" dirty="0"/>
              <a:t> after stabilization</a:t>
            </a:r>
          </a:p>
          <a:p>
            <a:r>
              <a:rPr lang="en-US" dirty="0"/>
              <a:t>Left lateral </a:t>
            </a:r>
            <a:r>
              <a:rPr lang="en-US" dirty="0" err="1"/>
              <a:t>thorocatomy</a:t>
            </a:r>
            <a:r>
              <a:rPr lang="en-US" dirty="0"/>
              <a:t> approach</a:t>
            </a:r>
          </a:p>
          <a:p>
            <a:r>
              <a:rPr lang="en-US" dirty="0"/>
              <a:t>Midline approach if associated with other cardiac anomaly</a:t>
            </a:r>
          </a:p>
        </p:txBody>
      </p:sp>
      <p:sp>
        <p:nvSpPr>
          <p:cNvPr id="4" name="Slide Number Placeholder 3"/>
          <p:cNvSpPr>
            <a:spLocks noGrp="1"/>
          </p:cNvSpPr>
          <p:nvPr>
            <p:ph type="sldNum" sz="quarter" idx="5"/>
          </p:nvPr>
        </p:nvSpPr>
        <p:spPr/>
        <p:txBody>
          <a:bodyPr/>
          <a:lstStyle/>
          <a:p>
            <a:fld id="{DEF75CB5-5666-5049-9AE0-38EFD385C21E}" type="slidenum">
              <a:rPr lang="en-US" smtClean="0"/>
              <a:t>59</a:t>
            </a:fld>
            <a:endParaRPr lang="en-US" dirty="0"/>
          </a:p>
        </p:txBody>
      </p:sp>
    </p:spTree>
    <p:extLst>
      <p:ext uri="{BB962C8B-B14F-4D97-AF65-F5344CB8AC3E}">
        <p14:creationId xmlns:p14="http://schemas.microsoft.com/office/powerpoint/2010/main" val="444144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Subclavian flap technique- part of tissue from left subclavian artery is taken. Left </a:t>
            </a:r>
            <a:r>
              <a:rPr lang="en-US" dirty="0" err="1"/>
              <a:t>ul</a:t>
            </a:r>
            <a:r>
              <a:rPr lang="en-US" dirty="0"/>
              <a:t> will be supplied by collateral artery. As a result left </a:t>
            </a:r>
            <a:r>
              <a:rPr lang="en-US" dirty="0" err="1"/>
              <a:t>ul</a:t>
            </a:r>
            <a:r>
              <a:rPr lang="en-US" dirty="0"/>
              <a:t> will be looking smaller</a:t>
            </a:r>
          </a:p>
          <a:p>
            <a:r>
              <a:rPr lang="en-US" dirty="0"/>
              <a:t>1)Left lateral thoracotomy approach</a:t>
            </a:r>
          </a:p>
          <a:p>
            <a:r>
              <a:rPr lang="en-US" dirty="0"/>
              <a:t>Post op renal failure / </a:t>
            </a:r>
            <a:r>
              <a:rPr lang="en-US" dirty="0" err="1"/>
              <a:t>recoarctation</a:t>
            </a:r>
            <a:r>
              <a:rPr lang="en-US" dirty="0"/>
              <a:t> is se</a:t>
            </a:r>
          </a:p>
        </p:txBody>
      </p:sp>
      <p:sp>
        <p:nvSpPr>
          <p:cNvPr id="4" name="Slide Number Placeholder 3"/>
          <p:cNvSpPr>
            <a:spLocks noGrp="1"/>
          </p:cNvSpPr>
          <p:nvPr>
            <p:ph type="sldNum" sz="quarter" idx="5"/>
          </p:nvPr>
        </p:nvSpPr>
        <p:spPr/>
        <p:txBody>
          <a:bodyPr/>
          <a:lstStyle/>
          <a:p>
            <a:fld id="{DEF75CB5-5666-5049-9AE0-38EFD385C21E}" type="slidenum">
              <a:rPr lang="en-US" smtClean="0"/>
              <a:t>60</a:t>
            </a:fld>
            <a:endParaRPr lang="en-US" dirty="0"/>
          </a:p>
        </p:txBody>
      </p:sp>
    </p:spTree>
    <p:extLst>
      <p:ext uri="{BB962C8B-B14F-4D97-AF65-F5344CB8AC3E}">
        <p14:creationId xmlns:p14="http://schemas.microsoft.com/office/powerpoint/2010/main" val="3618052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Duct dependent lesions are special group of CHD with life threatening </a:t>
            </a:r>
            <a:r>
              <a:rPr lang="en-US" dirty="0" err="1"/>
              <a:t>propensities.These</a:t>
            </a:r>
            <a:r>
              <a:rPr lang="en-US" dirty="0"/>
              <a:t> defect are responsible for life threatening </a:t>
            </a:r>
            <a:r>
              <a:rPr lang="en-US" dirty="0" err="1"/>
              <a:t>haemodyanamic</a:t>
            </a:r>
            <a:r>
              <a:rPr lang="en-US" dirty="0"/>
              <a:t> effects. The two shunts PFO and PDA play a unique role since they do not have effective valve and depend on pressure of adjoining chambers or great artery for shunting of  blood in either direction.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8</a:t>
            </a:fld>
            <a:endParaRPr lang="en-US" dirty="0"/>
          </a:p>
        </p:txBody>
      </p:sp>
    </p:spTree>
    <p:extLst>
      <p:ext uri="{BB962C8B-B14F-4D97-AF65-F5344CB8AC3E}">
        <p14:creationId xmlns:p14="http://schemas.microsoft.com/office/powerpoint/2010/main" val="21303439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Htn</a:t>
            </a:r>
            <a:r>
              <a:rPr lang="en-US" dirty="0"/>
              <a:t> may persist after coarctation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61</a:t>
            </a:fld>
            <a:endParaRPr lang="en-US" dirty="0"/>
          </a:p>
        </p:txBody>
      </p:sp>
    </p:spTree>
    <p:extLst>
      <p:ext uri="{BB962C8B-B14F-4D97-AF65-F5344CB8AC3E}">
        <p14:creationId xmlns:p14="http://schemas.microsoft.com/office/powerpoint/2010/main" val="1909321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Spinal cord ischemia</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62</a:t>
            </a:fld>
            <a:endParaRPr lang="en-US" dirty="0"/>
          </a:p>
        </p:txBody>
      </p:sp>
    </p:spTree>
    <p:extLst>
      <p:ext uri="{BB962C8B-B14F-4D97-AF65-F5344CB8AC3E}">
        <p14:creationId xmlns:p14="http://schemas.microsoft.com/office/powerpoint/2010/main" val="21552212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Stent is usually avoided because it is difficult to dilate to adult arch dimensions later</a:t>
            </a:r>
          </a:p>
          <a:p>
            <a:r>
              <a:rPr lang="en-US" dirty="0"/>
              <a:t>Rarely surgery with prosthetic patch enlargement of the stenotic site or bypass of segment with tubular graft</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64</a:t>
            </a:fld>
            <a:endParaRPr lang="en-US" dirty="0"/>
          </a:p>
        </p:txBody>
      </p:sp>
    </p:spTree>
    <p:extLst>
      <p:ext uri="{BB962C8B-B14F-4D97-AF65-F5344CB8AC3E}">
        <p14:creationId xmlns:p14="http://schemas.microsoft.com/office/powerpoint/2010/main" val="30296016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Military </a:t>
            </a:r>
            <a:r>
              <a:rPr lang="en-US" dirty="0" err="1"/>
              <a:t>casuality</a:t>
            </a:r>
            <a:r>
              <a:rPr lang="en-US" dirty="0"/>
              <a:t> agent</a:t>
            </a:r>
          </a:p>
          <a:p>
            <a:r>
              <a:rPr lang="en-US" dirty="0"/>
              <a:t>Treating acne</a:t>
            </a:r>
          </a:p>
          <a:p>
            <a:r>
              <a:rPr lang="en-US" dirty="0"/>
              <a:t>Associated with </a:t>
            </a:r>
            <a:r>
              <a:rPr lang="en-US" dirty="0" err="1"/>
              <a:t>digeorge</a:t>
            </a:r>
            <a:r>
              <a:rPr lang="en-US" dirty="0"/>
              <a:t> syndrome</a:t>
            </a:r>
          </a:p>
          <a:p>
            <a:r>
              <a:rPr lang="en-US" dirty="0" err="1"/>
              <a:t>Iaa</a:t>
            </a:r>
            <a:r>
              <a:rPr lang="en-US" dirty="0"/>
              <a:t> is a rare anomaly</a:t>
            </a:r>
          </a:p>
          <a:p>
            <a:r>
              <a:rPr lang="en-US" dirty="0"/>
              <a:t>But in </a:t>
            </a:r>
            <a:r>
              <a:rPr lang="en-US" dirty="0" err="1"/>
              <a:t>digeorge</a:t>
            </a:r>
            <a:r>
              <a:rPr lang="en-US" dirty="0"/>
              <a:t> syndrome it is a common association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65</a:t>
            </a:fld>
            <a:endParaRPr lang="en-US" dirty="0"/>
          </a:p>
        </p:txBody>
      </p:sp>
    </p:spTree>
    <p:extLst>
      <p:ext uri="{BB962C8B-B14F-4D97-AF65-F5344CB8AC3E}">
        <p14:creationId xmlns:p14="http://schemas.microsoft.com/office/powerpoint/2010/main" val="3718880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similar to coarctation</a:t>
            </a:r>
          </a:p>
          <a:p>
            <a:r>
              <a:rPr lang="en-US" dirty="0"/>
              <a:t>Type C- antegrade flow in RCC and retrograde in LCC</a:t>
            </a:r>
          </a:p>
          <a:p>
            <a:endParaRPr lang="en-US" dirty="0"/>
          </a:p>
          <a:p>
            <a:r>
              <a:rPr lang="en-US" dirty="0"/>
              <a:t>Any patient with Type B IAA</a:t>
            </a:r>
            <a:r>
              <a:rPr lang="en-US" dirty="0">
                <a:sym typeface="Wingdings" panose="05000000000000000000" pitchFamily="2" charset="2"/>
              </a:rPr>
              <a:t> should go genetic screening for 22q11.22 chromosomal deletion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66</a:t>
            </a:fld>
            <a:endParaRPr lang="en-US" dirty="0"/>
          </a:p>
        </p:txBody>
      </p:sp>
    </p:spTree>
    <p:extLst>
      <p:ext uri="{BB962C8B-B14F-4D97-AF65-F5344CB8AC3E}">
        <p14:creationId xmlns:p14="http://schemas.microsoft.com/office/powerpoint/2010/main" val="29502998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common association of </a:t>
            </a:r>
            <a:r>
              <a:rPr lang="en-US" dirty="0" err="1"/>
              <a:t>iaa</a:t>
            </a:r>
            <a:r>
              <a:rPr lang="en-US" dirty="0"/>
              <a:t> with </a:t>
            </a:r>
            <a:r>
              <a:rPr lang="en-US" dirty="0" err="1"/>
              <a:t>digeorge</a:t>
            </a:r>
            <a:r>
              <a:rPr lang="en-US" dirty="0"/>
              <a:t>. Every pt with </a:t>
            </a:r>
            <a:r>
              <a:rPr lang="en-US" dirty="0" err="1"/>
              <a:t>iaa</a:t>
            </a:r>
            <a:r>
              <a:rPr lang="en-US" dirty="0"/>
              <a:t> should be seen for </a:t>
            </a:r>
            <a:r>
              <a:rPr lang="en-US" dirty="0" err="1"/>
              <a:t>Digeorge</a:t>
            </a:r>
            <a:r>
              <a:rPr lang="en-US" dirty="0"/>
              <a:t> stigmata</a:t>
            </a:r>
          </a:p>
          <a:p>
            <a:r>
              <a:rPr lang="en-US" dirty="0"/>
              <a:t>Broad nasal bridge, malar hypoplasia hypertelorism, low set posteriorly rotated ears, </a:t>
            </a:r>
            <a:r>
              <a:rPr lang="en-US" dirty="0" err="1"/>
              <a:t>retrognathaia</a:t>
            </a:r>
            <a:r>
              <a:rPr lang="en-US" dirty="0"/>
              <a:t>, submucosal cleft </a:t>
            </a:r>
            <a:r>
              <a:rPr lang="en-US" dirty="0" err="1"/>
              <a:t>palate,small</a:t>
            </a:r>
            <a:r>
              <a:rPr lang="en-US" dirty="0"/>
              <a:t> mouth</a:t>
            </a:r>
          </a:p>
          <a:p>
            <a:r>
              <a:rPr lang="en-US" dirty="0"/>
              <a:t>Associated t cell deficiency and  hypocalcemia</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67</a:t>
            </a:fld>
            <a:endParaRPr lang="en-US" dirty="0"/>
          </a:p>
        </p:txBody>
      </p:sp>
    </p:spTree>
    <p:extLst>
      <p:ext uri="{BB962C8B-B14F-4D97-AF65-F5344CB8AC3E}">
        <p14:creationId xmlns:p14="http://schemas.microsoft.com/office/powerpoint/2010/main" val="20978268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part of body from LV</a:t>
            </a:r>
            <a:br>
              <a:rPr lang="en-US" dirty="0"/>
            </a:br>
            <a:r>
              <a:rPr lang="en-US" dirty="0"/>
              <a:t>Lower part of body via PDA</a:t>
            </a:r>
          </a:p>
          <a:p>
            <a:r>
              <a:rPr lang="en-US" dirty="0" err="1"/>
              <a:t>Vsd</a:t>
            </a:r>
            <a:r>
              <a:rPr lang="en-US" dirty="0"/>
              <a:t> and </a:t>
            </a:r>
            <a:r>
              <a:rPr lang="en-US" dirty="0" err="1"/>
              <a:t>Pda</a:t>
            </a:r>
            <a:r>
              <a:rPr lang="en-US" dirty="0"/>
              <a:t> are coexisting anomaly</a:t>
            </a:r>
          </a:p>
          <a:p>
            <a:r>
              <a:rPr lang="en-US" dirty="0"/>
              <a:t>Posteriorly </a:t>
            </a:r>
            <a:r>
              <a:rPr lang="en-US" dirty="0" err="1"/>
              <a:t>malaligned</a:t>
            </a:r>
            <a:r>
              <a:rPr lang="en-US" dirty="0"/>
              <a:t> VSD is a rule when it is type B</a:t>
            </a:r>
          </a:p>
          <a:p>
            <a:r>
              <a:rPr lang="en-US" dirty="0"/>
              <a:t>When Ventricular septum is intact(50%), Equivalent AP window is present- type a</a:t>
            </a:r>
          </a:p>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68</a:t>
            </a:fld>
            <a:endParaRPr lang="en-US" dirty="0"/>
          </a:p>
        </p:txBody>
      </p:sp>
    </p:spTree>
    <p:extLst>
      <p:ext uri="{BB962C8B-B14F-4D97-AF65-F5344CB8AC3E}">
        <p14:creationId xmlns:p14="http://schemas.microsoft.com/office/powerpoint/2010/main" val="849288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Aortic valve is Bicuspid with varying degree of </a:t>
            </a:r>
            <a:r>
              <a:rPr lang="en-US" sz="1200" dirty="0" err="1"/>
              <a:t>Commisural</a:t>
            </a:r>
            <a:r>
              <a:rPr lang="en-US" sz="1200" dirty="0"/>
              <a:t> fusion and Annular Hypoplasia</a:t>
            </a:r>
          </a:p>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71</a:t>
            </a:fld>
            <a:endParaRPr lang="en-US" dirty="0"/>
          </a:p>
        </p:txBody>
      </p:sp>
    </p:spTree>
    <p:extLst>
      <p:ext uri="{BB962C8B-B14F-4D97-AF65-F5344CB8AC3E}">
        <p14:creationId xmlns:p14="http://schemas.microsoft.com/office/powerpoint/2010/main" val="444250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0"/>
                <a:gradFill>
                  <a:gsLst>
                    <a:gs pos="21000">
                      <a:srgbClr val="53575C"/>
                    </a:gs>
                    <a:gs pos="88000">
                      <a:srgbClr val="C5C7CA"/>
                    </a:gs>
                  </a:gsLst>
                  <a:lin ang="5400000"/>
                </a:gradFill>
              </a:rPr>
              <a:t>Mean survival Time- 4-10days</a:t>
            </a:r>
            <a:endParaRPr lang="en-US" sz="1200" b="0" cap="none" spc="0" dirty="0">
              <a:ln w="0"/>
              <a:gradFill>
                <a:gsLst>
                  <a:gs pos="21000">
                    <a:srgbClr val="53575C"/>
                  </a:gs>
                  <a:gs pos="88000">
                    <a:srgbClr val="C5C7CA"/>
                  </a:gs>
                </a:gsLst>
                <a:lin ang="5400000"/>
              </a:gradFill>
              <a:effectLst/>
            </a:endParaRPr>
          </a:p>
          <a:p>
            <a:r>
              <a:rPr lang="en-US" dirty="0"/>
              <a:t>Worsens when duct closes</a:t>
            </a:r>
          </a:p>
          <a:p>
            <a:r>
              <a:rPr lang="en-US" dirty="0"/>
              <a:t>Sudden increase in pulmonary blood flow and no flow to lower limb-shock , acidosis and renal failure</a:t>
            </a:r>
          </a:p>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72</a:t>
            </a:fld>
            <a:endParaRPr lang="en-US" dirty="0"/>
          </a:p>
        </p:txBody>
      </p:sp>
    </p:spTree>
    <p:extLst>
      <p:ext uri="{BB962C8B-B14F-4D97-AF65-F5344CB8AC3E}">
        <p14:creationId xmlns:p14="http://schemas.microsoft.com/office/powerpoint/2010/main" val="24211032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no pulse difference</a:t>
            </a:r>
          </a:p>
          <a:p>
            <a:r>
              <a:rPr lang="en-US" dirty="0"/>
              <a:t>3) Single non restrictive arterial conduit formed by the continuity of pulmonary trunk, ductus and descending aorta</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73</a:t>
            </a:fld>
            <a:endParaRPr lang="en-US" dirty="0"/>
          </a:p>
        </p:txBody>
      </p:sp>
    </p:spTree>
    <p:extLst>
      <p:ext uri="{BB962C8B-B14F-4D97-AF65-F5344CB8AC3E}">
        <p14:creationId xmlns:p14="http://schemas.microsoft.com/office/powerpoint/2010/main" val="607377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CONTRACTION, TIGHTENED AND PRESSED TOGETHER</a:t>
            </a:r>
          </a:p>
          <a:p>
            <a:r>
              <a:rPr lang="en-US" dirty="0"/>
              <a:t>DISTICT COARCTATION WITH PROMINENT LIMA</a:t>
            </a:r>
          </a:p>
          <a:p>
            <a:r>
              <a:rPr lang="en-US" dirty="0"/>
              <a:t>Bicuspid aortic valve may be present in 80% of Coa and valve may be stenotic or annulus hypoplastic.</a:t>
            </a:r>
          </a:p>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11</a:t>
            </a:fld>
            <a:endParaRPr lang="en-US" dirty="0"/>
          </a:p>
        </p:txBody>
      </p:sp>
    </p:spTree>
    <p:extLst>
      <p:ext uri="{BB962C8B-B14F-4D97-AF65-F5344CB8AC3E}">
        <p14:creationId xmlns:p14="http://schemas.microsoft.com/office/powerpoint/2010/main" val="37105985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IN" dirty="0"/>
              <a:t>All 4 limb pulse are weak, and both carotid are bounding</a:t>
            </a:r>
          </a:p>
          <a:p>
            <a:endParaRPr lang="en-IN" dirty="0"/>
          </a:p>
          <a:p>
            <a:r>
              <a:rPr lang="en-IN" dirty="0"/>
              <a:t>No </a:t>
            </a:r>
            <a:r>
              <a:rPr lang="en-IN" dirty="0" err="1"/>
              <a:t>vsd</a:t>
            </a:r>
            <a:r>
              <a:rPr lang="en-IN" dirty="0"/>
              <a:t>/</a:t>
            </a:r>
            <a:r>
              <a:rPr lang="en-IN" dirty="0" err="1"/>
              <a:t>pda</a:t>
            </a:r>
            <a:r>
              <a:rPr lang="en-IN" dirty="0">
                <a:sym typeface="Wingdings" panose="05000000000000000000" pitchFamily="2" charset="2"/>
              </a:rPr>
              <a:t> wide spread collaterals prominent, esp.  Head behind the ears</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74</a:t>
            </a:fld>
            <a:endParaRPr lang="en-US" dirty="0"/>
          </a:p>
        </p:txBody>
      </p:sp>
    </p:spTree>
    <p:extLst>
      <p:ext uri="{BB962C8B-B14F-4D97-AF65-F5344CB8AC3E}">
        <p14:creationId xmlns:p14="http://schemas.microsoft.com/office/powerpoint/2010/main" val="38612313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RAE,RVH IN INFANT,LVH IN OLDER PT</a:t>
            </a:r>
          </a:p>
          <a:p>
            <a:r>
              <a:rPr lang="en-US" dirty="0"/>
              <a:t>BIVENTRICULAR HYPERTROPHY ALSO CAN OCCUR –PRESSURE OVERLOAD TO LV</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75</a:t>
            </a:fld>
            <a:endParaRPr lang="en-US" dirty="0"/>
          </a:p>
        </p:txBody>
      </p:sp>
    </p:spTree>
    <p:extLst>
      <p:ext uri="{BB962C8B-B14F-4D97-AF65-F5344CB8AC3E}">
        <p14:creationId xmlns:p14="http://schemas.microsoft.com/office/powerpoint/2010/main" val="2079846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A)Prominent pulmonary trunk and venous congestion. </a:t>
            </a:r>
            <a:r>
              <a:rPr lang="en-US" dirty="0" err="1"/>
              <a:t>Inconspicious</a:t>
            </a:r>
            <a:r>
              <a:rPr lang="en-US" dirty="0"/>
              <a:t> </a:t>
            </a:r>
            <a:r>
              <a:rPr lang="en-US" dirty="0" err="1"/>
              <a:t>Asc</a:t>
            </a:r>
            <a:r>
              <a:rPr lang="en-US" dirty="0"/>
              <a:t>. Aorta. Right atrium is enlarged. Trachea usually in midline. Not deviated by aortic arch</a:t>
            </a:r>
          </a:p>
          <a:p>
            <a:r>
              <a:rPr lang="en-US" dirty="0"/>
              <a:t>b)LAO both right and left ventricle is enlarged</a:t>
            </a:r>
          </a:p>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76</a:t>
            </a:fld>
            <a:endParaRPr lang="en-US" dirty="0"/>
          </a:p>
        </p:txBody>
      </p:sp>
    </p:spTree>
    <p:extLst>
      <p:ext uri="{BB962C8B-B14F-4D97-AF65-F5344CB8AC3E}">
        <p14:creationId xmlns:p14="http://schemas.microsoft.com/office/powerpoint/2010/main" val="1487601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Discrepency</a:t>
            </a:r>
            <a:r>
              <a:rPr lang="en-US" dirty="0"/>
              <a:t> between small </a:t>
            </a:r>
            <a:r>
              <a:rPr lang="en-US" dirty="0" err="1"/>
              <a:t>calibre</a:t>
            </a:r>
            <a:r>
              <a:rPr lang="en-US" dirty="0"/>
              <a:t> of ascending aorta and conspicuous dilation of Pulmonary trunk</a:t>
            </a:r>
          </a:p>
          <a:p>
            <a:r>
              <a:rPr lang="en-US" dirty="0"/>
              <a:t>If No </a:t>
            </a:r>
            <a:r>
              <a:rPr lang="en-US" dirty="0" err="1"/>
              <a:t>vsd</a:t>
            </a:r>
            <a:r>
              <a:rPr lang="en-US" dirty="0"/>
              <a:t>, search for ap window</a:t>
            </a:r>
          </a:p>
          <a:p>
            <a:r>
              <a:rPr lang="en-US" dirty="0"/>
              <a:t>Image created by continuity of </a:t>
            </a:r>
            <a:r>
              <a:rPr lang="en-US" dirty="0" err="1"/>
              <a:t>pulm</a:t>
            </a:r>
            <a:r>
              <a:rPr lang="en-US" dirty="0"/>
              <a:t> trunk, ductus, descending aorto- resemble aortic arch</a:t>
            </a:r>
          </a:p>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77</a:t>
            </a:fld>
            <a:endParaRPr lang="en-US" dirty="0"/>
          </a:p>
        </p:txBody>
      </p:sp>
    </p:spTree>
    <p:extLst>
      <p:ext uri="{BB962C8B-B14F-4D97-AF65-F5344CB8AC3E}">
        <p14:creationId xmlns:p14="http://schemas.microsoft.com/office/powerpoint/2010/main" val="3094305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To prevent graft vs host reaction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78</a:t>
            </a:fld>
            <a:endParaRPr lang="en-US" dirty="0"/>
          </a:p>
        </p:txBody>
      </p:sp>
    </p:spTree>
    <p:extLst>
      <p:ext uri="{BB962C8B-B14F-4D97-AF65-F5344CB8AC3E}">
        <p14:creationId xmlns:p14="http://schemas.microsoft.com/office/powerpoint/2010/main" val="21009433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on 1</a:t>
            </a:r>
            <a:r>
              <a:rPr lang="en-US" baseline="30000" dirty="0"/>
              <a:t>st</a:t>
            </a:r>
            <a:r>
              <a:rPr lang="en-US" dirty="0"/>
              <a:t> 5-10 days of life</a:t>
            </a:r>
          </a:p>
          <a:p>
            <a:r>
              <a:rPr lang="en-US" dirty="0"/>
              <a:t>2 Staged repair if child has other extracardiac anomaly associated</a:t>
            </a:r>
          </a:p>
          <a:p>
            <a:r>
              <a:rPr lang="en-US" dirty="0"/>
              <a:t>Aortic arch repair and palliation like pulmonary artery banding at first</a:t>
            </a:r>
          </a:p>
          <a:p>
            <a:r>
              <a:rPr lang="en-US" dirty="0"/>
              <a:t>Then removing pulmonary band and procedure like </a:t>
            </a:r>
            <a:r>
              <a:rPr lang="en-US" dirty="0" err="1"/>
              <a:t>vsd</a:t>
            </a:r>
            <a:r>
              <a:rPr lang="en-US" dirty="0"/>
              <a:t> closure.</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80</a:t>
            </a:fld>
            <a:endParaRPr lang="en-US" dirty="0"/>
          </a:p>
        </p:txBody>
      </p:sp>
    </p:spTree>
    <p:extLst>
      <p:ext uri="{BB962C8B-B14F-4D97-AF65-F5344CB8AC3E}">
        <p14:creationId xmlns:p14="http://schemas.microsoft.com/office/powerpoint/2010/main" val="413387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ACROSS LV IS LOW </a:t>
            </a:r>
            <a:r>
              <a:rPr lang="en-US" dirty="0">
                <a:sym typeface="Wingdings" panose="05000000000000000000" pitchFamily="2" charset="2"/>
              </a:rPr>
              <a:t> NO MURMUR</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84</a:t>
            </a:fld>
            <a:endParaRPr lang="en-US" dirty="0"/>
          </a:p>
        </p:txBody>
      </p:sp>
    </p:spTree>
    <p:extLst>
      <p:ext uri="{BB962C8B-B14F-4D97-AF65-F5344CB8AC3E}">
        <p14:creationId xmlns:p14="http://schemas.microsoft.com/office/powerpoint/2010/main" val="19748101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a:t>
            </a:r>
            <a:r>
              <a:rPr lang="en-US" dirty="0" err="1"/>
              <a:t>unicuspid</a:t>
            </a:r>
            <a:r>
              <a:rPr lang="en-US" dirty="0"/>
              <a:t> aortic valve(60-80%), though some other studies showed Bicuspid also predominant</a:t>
            </a:r>
          </a:p>
          <a:p>
            <a:r>
              <a:rPr lang="en-US" dirty="0"/>
              <a:t>Aortic annulus is small , so as mitral valve and left ventricular cavity and arch.</a:t>
            </a:r>
          </a:p>
          <a:p>
            <a:r>
              <a:rPr lang="en-US" dirty="0"/>
              <a:t>LV cavity -&gt; small . Associated HLHS, endocardial fibroelastosis</a:t>
            </a:r>
            <a:br>
              <a:rPr lang="en-US" dirty="0"/>
            </a:br>
            <a:r>
              <a:rPr lang="en-US" dirty="0"/>
              <a:t>LV cavity-&gt; dilated, secondary to ischemic MR</a:t>
            </a:r>
          </a:p>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85</a:t>
            </a:fld>
            <a:endParaRPr lang="en-US" dirty="0"/>
          </a:p>
        </p:txBody>
      </p:sp>
    </p:spTree>
    <p:extLst>
      <p:ext uri="{BB962C8B-B14F-4D97-AF65-F5344CB8AC3E}">
        <p14:creationId xmlns:p14="http://schemas.microsoft.com/office/powerpoint/2010/main" val="41397356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86</a:t>
            </a:fld>
            <a:endParaRPr lang="en-US" dirty="0"/>
          </a:p>
        </p:txBody>
      </p:sp>
    </p:spTree>
    <p:extLst>
      <p:ext uri="{BB962C8B-B14F-4D97-AF65-F5344CB8AC3E}">
        <p14:creationId xmlns:p14="http://schemas.microsoft.com/office/powerpoint/2010/main" val="38976973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RAPID DETORIATION</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87</a:t>
            </a:fld>
            <a:endParaRPr lang="en-US" dirty="0"/>
          </a:p>
        </p:txBody>
      </p:sp>
    </p:spTree>
    <p:extLst>
      <p:ext uri="{BB962C8B-B14F-4D97-AF65-F5344CB8AC3E}">
        <p14:creationId xmlns:p14="http://schemas.microsoft.com/office/powerpoint/2010/main" val="177468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INFANTILE: </a:t>
            </a:r>
            <a:r>
              <a:rPr lang="en-US" b="0" i="0" dirty="0">
                <a:solidFill>
                  <a:srgbClr val="1F1F1F"/>
                </a:solidFill>
                <a:effectLst/>
                <a:latin typeface="ElsevierGulliver"/>
              </a:rPr>
              <a:t>If there is severe obstruction to blood flow, </a:t>
            </a:r>
            <a:r>
              <a:rPr lang="en-US" b="0" i="0" dirty="0" err="1">
                <a:solidFill>
                  <a:srgbClr val="1F1F1F"/>
                </a:solidFill>
                <a:effectLst/>
                <a:latin typeface="ElsevierGulliver"/>
              </a:rPr>
              <a:t>haemodynamic</a:t>
            </a:r>
            <a:r>
              <a:rPr lang="en-US" b="0" i="0" dirty="0">
                <a:solidFill>
                  <a:srgbClr val="1F1F1F"/>
                </a:solidFill>
                <a:effectLst/>
                <a:latin typeface="ElsevierGulliver"/>
              </a:rPr>
              <a:t> stability may rely on flow through the patent ductus arteriosus (PDA)</a:t>
            </a:r>
          </a:p>
          <a:p>
            <a:r>
              <a:rPr lang="en-US" dirty="0"/>
              <a:t>ADULT: GOOD COLLATERALS DEVELOPED.</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13</a:t>
            </a:fld>
            <a:endParaRPr lang="en-US" dirty="0"/>
          </a:p>
        </p:txBody>
      </p:sp>
    </p:spTree>
    <p:extLst>
      <p:ext uri="{BB962C8B-B14F-4D97-AF65-F5344CB8AC3E}">
        <p14:creationId xmlns:p14="http://schemas.microsoft.com/office/powerpoint/2010/main" val="27775072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critical part is knowing whether left heart will support Systemic circulation after repair</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88</a:t>
            </a:fld>
            <a:endParaRPr lang="en-US" dirty="0"/>
          </a:p>
        </p:txBody>
      </p:sp>
    </p:spTree>
    <p:extLst>
      <p:ext uri="{BB962C8B-B14F-4D97-AF65-F5344CB8AC3E}">
        <p14:creationId xmlns:p14="http://schemas.microsoft.com/office/powerpoint/2010/main" val="2760191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YRS OLD HAD CRICITAL AS, BALLOON DONE VIA TRANSATRIAL APPROACH DUE TO AVOID POTENTIAL ARTERIAL COMPROMISE, ENSURE BALLOON IS THROUGH HAEMODYANAMIC ORIFICE.</a:t>
            </a:r>
          </a:p>
          <a:p>
            <a:r>
              <a:rPr lang="en-US" dirty="0"/>
              <a:t>NOTE IN LAST SEQUENCE REVERSAL OF DUCT FLOW COINCIDE WITH IMPROVE,MENT OF LV FUNCTION</a:t>
            </a:r>
          </a:p>
          <a:p>
            <a:r>
              <a:rPr lang="en-US" dirty="0"/>
              <a:t>Good dilatation reduces peak systolic gradient by 20-35mm Hg</a:t>
            </a:r>
          </a:p>
        </p:txBody>
      </p:sp>
      <p:sp>
        <p:nvSpPr>
          <p:cNvPr id="4" name="Slide Number Placeholder 3"/>
          <p:cNvSpPr>
            <a:spLocks noGrp="1"/>
          </p:cNvSpPr>
          <p:nvPr>
            <p:ph type="sldNum" sz="quarter" idx="5"/>
          </p:nvPr>
        </p:nvSpPr>
        <p:spPr/>
        <p:txBody>
          <a:bodyPr/>
          <a:lstStyle/>
          <a:p>
            <a:fld id="{DEF75CB5-5666-5049-9AE0-38EFD385C21E}" type="slidenum">
              <a:rPr lang="en-US" smtClean="0"/>
              <a:t>89</a:t>
            </a:fld>
            <a:endParaRPr lang="en-US" dirty="0"/>
          </a:p>
        </p:txBody>
      </p:sp>
    </p:spTree>
    <p:extLst>
      <p:ext uri="{BB962C8B-B14F-4D97-AF65-F5344CB8AC3E}">
        <p14:creationId xmlns:p14="http://schemas.microsoft.com/office/powerpoint/2010/main" val="39363463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balloon inflation observation of tight waist is important</a:t>
            </a:r>
          </a:p>
          <a:p>
            <a:r>
              <a:rPr lang="en-US" dirty="0"/>
              <a:t>Iatrogenic </a:t>
            </a:r>
            <a:r>
              <a:rPr lang="en-US" dirty="0" err="1"/>
              <a:t>ar</a:t>
            </a:r>
            <a:r>
              <a:rPr lang="en-US" dirty="0"/>
              <a:t> and arterial access injury is a well known complication</a:t>
            </a:r>
          </a:p>
          <a:p>
            <a:r>
              <a:rPr lang="en-US" dirty="0"/>
              <a:t>Previously it was surgical valvotomy was choice</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90</a:t>
            </a:fld>
            <a:endParaRPr lang="en-US" dirty="0"/>
          </a:p>
        </p:txBody>
      </p:sp>
    </p:spTree>
    <p:extLst>
      <p:ext uri="{BB962C8B-B14F-4D97-AF65-F5344CB8AC3E}">
        <p14:creationId xmlns:p14="http://schemas.microsoft.com/office/powerpoint/2010/main" val="34105912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Transaortic surgical valvotomy</a:t>
            </a:r>
          </a:p>
          <a:p>
            <a:r>
              <a:rPr lang="en-US" dirty="0" err="1"/>
              <a:t>Precised</a:t>
            </a:r>
            <a:r>
              <a:rPr lang="en-US" dirty="0"/>
              <a:t> opening of congenitally stenotic aortic valve</a:t>
            </a:r>
          </a:p>
          <a:p>
            <a:r>
              <a:rPr lang="en-US" dirty="0"/>
              <a:t>Opening fused portion by commissurotomy</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92</a:t>
            </a:fld>
            <a:endParaRPr lang="en-US" dirty="0"/>
          </a:p>
        </p:txBody>
      </p:sp>
    </p:spTree>
    <p:extLst>
      <p:ext uri="{BB962C8B-B14F-4D97-AF65-F5344CB8AC3E}">
        <p14:creationId xmlns:p14="http://schemas.microsoft.com/office/powerpoint/2010/main" val="21104594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Varying degree of underdevelopment of left heart structures- hypoplasia atresia stenosis of aortic valve , mitral valve, hypoplasia of lv and ascending aorta</a:t>
            </a:r>
          </a:p>
          <a:p>
            <a:r>
              <a:rPr lang="en-US" dirty="0"/>
              <a:t>Most common cause of death of </a:t>
            </a:r>
            <a:r>
              <a:rPr lang="en-US" dirty="0" err="1"/>
              <a:t>chd</a:t>
            </a:r>
            <a:r>
              <a:rPr lang="en-US" dirty="0"/>
              <a:t> in 1</a:t>
            </a:r>
            <a:r>
              <a:rPr lang="en-US" baseline="30000" dirty="0"/>
              <a:t>st</a:t>
            </a:r>
            <a:r>
              <a:rPr lang="en-US" dirty="0"/>
              <a:t> week</a:t>
            </a:r>
          </a:p>
          <a:p>
            <a:r>
              <a:rPr lang="en-US" dirty="0"/>
              <a:t>Brain is smaller than normal</a:t>
            </a:r>
          </a:p>
          <a:p>
            <a:r>
              <a:rPr lang="en-US" dirty="0"/>
              <a:t>Needs </a:t>
            </a:r>
            <a:r>
              <a:rPr lang="en-US" dirty="0" err="1"/>
              <a:t>mri</a:t>
            </a:r>
            <a:r>
              <a:rPr lang="en-US" dirty="0"/>
              <a:t> brain for screening of neurodevelopment anomaly screening</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93</a:t>
            </a:fld>
            <a:endParaRPr lang="en-US" dirty="0"/>
          </a:p>
        </p:txBody>
      </p:sp>
    </p:spTree>
    <p:extLst>
      <p:ext uri="{BB962C8B-B14F-4D97-AF65-F5344CB8AC3E}">
        <p14:creationId xmlns:p14="http://schemas.microsoft.com/office/powerpoint/2010/main" val="817508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US" dirty="0"/>
              <a:t>The lv is </a:t>
            </a:r>
            <a:r>
              <a:rPr lang="en-US" dirty="0" err="1"/>
              <a:t>small,arch</a:t>
            </a:r>
            <a:r>
              <a:rPr lang="en-US" dirty="0"/>
              <a:t> hypoplastic flow is retrograde via ductus</a:t>
            </a:r>
          </a:p>
          <a:p>
            <a:pPr marL="228600" indent="-228600">
              <a:buAutoNum type="alphaLcParenR"/>
            </a:pPr>
            <a:r>
              <a:rPr lang="en-US" dirty="0"/>
              <a:t>There is lv inflow without outflow. As a result lv is hypertensive and hypertrophy and endocardial fibroelastosis. The lv mass is increased causing distortion  of inflow of </a:t>
            </a:r>
            <a:r>
              <a:rPr lang="en-US" dirty="0" err="1"/>
              <a:t>rv.</a:t>
            </a:r>
            <a:r>
              <a:rPr lang="en-US" dirty="0"/>
              <a:t> Resulting in tr.</a:t>
            </a:r>
          </a:p>
          <a:p>
            <a:pPr marL="228600" indent="-228600">
              <a:buAutoNum type="alphaLcParenR"/>
            </a:pPr>
            <a:r>
              <a:rPr lang="en-US" dirty="0"/>
              <a:t>The left ventricle is small but antegrade flow through aorta occurs</a:t>
            </a:r>
          </a:p>
        </p:txBody>
      </p:sp>
      <p:sp>
        <p:nvSpPr>
          <p:cNvPr id="4" name="Slide Number Placeholder 3"/>
          <p:cNvSpPr>
            <a:spLocks noGrp="1"/>
          </p:cNvSpPr>
          <p:nvPr>
            <p:ph type="sldNum" sz="quarter" idx="5"/>
          </p:nvPr>
        </p:nvSpPr>
        <p:spPr/>
        <p:txBody>
          <a:bodyPr/>
          <a:lstStyle/>
          <a:p>
            <a:fld id="{DEF75CB5-5666-5049-9AE0-38EFD385C21E}" type="slidenum">
              <a:rPr lang="en-US" smtClean="0"/>
              <a:t>94</a:t>
            </a:fld>
            <a:endParaRPr lang="en-US" dirty="0"/>
          </a:p>
        </p:txBody>
      </p:sp>
    </p:spTree>
    <p:extLst>
      <p:ext uri="{BB962C8B-B14F-4D97-AF65-F5344CB8AC3E}">
        <p14:creationId xmlns:p14="http://schemas.microsoft.com/office/powerpoint/2010/main" val="31267233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Underdeveloped left av valve- associated with abnormalities of atrial septum like </a:t>
            </a:r>
            <a:r>
              <a:rPr lang="en-US" dirty="0" err="1"/>
              <a:t>pfo</a:t>
            </a:r>
            <a:r>
              <a:rPr lang="en-US" dirty="0"/>
              <a:t>, secundum and primum </a:t>
            </a:r>
            <a:r>
              <a:rPr lang="en-US" dirty="0" err="1"/>
              <a:t>asd</a:t>
            </a:r>
            <a:r>
              <a:rPr lang="en-US" dirty="0"/>
              <a:t> and aneurysm of septum primum</a:t>
            </a:r>
          </a:p>
          <a:p>
            <a:r>
              <a:rPr lang="en-US" dirty="0"/>
              <a:t>Surgeon should be aware while doing atrial septectomy</a:t>
            </a:r>
          </a:p>
          <a:p>
            <a:r>
              <a:rPr lang="en-US" dirty="0"/>
              <a:t>10% has intact atrial septum. Alternate pathway for la drainage include, </a:t>
            </a:r>
            <a:r>
              <a:rPr lang="en-US" dirty="0" err="1"/>
              <a:t>anamolous</a:t>
            </a:r>
            <a:r>
              <a:rPr lang="en-US" dirty="0"/>
              <a:t> </a:t>
            </a:r>
            <a:r>
              <a:rPr lang="en-US" dirty="0" err="1"/>
              <a:t>pv</a:t>
            </a:r>
            <a:r>
              <a:rPr lang="en-US" dirty="0"/>
              <a:t> to systemic </a:t>
            </a:r>
            <a:r>
              <a:rPr lang="en-US" dirty="0" err="1"/>
              <a:t>vein,persistent</a:t>
            </a:r>
            <a:r>
              <a:rPr lang="en-US" dirty="0"/>
              <a:t> left svc from la, unroofed coronary sinus communicating with la</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95</a:t>
            </a:fld>
            <a:endParaRPr lang="en-US" dirty="0"/>
          </a:p>
        </p:txBody>
      </p:sp>
    </p:spTree>
    <p:extLst>
      <p:ext uri="{BB962C8B-B14F-4D97-AF65-F5344CB8AC3E}">
        <p14:creationId xmlns:p14="http://schemas.microsoft.com/office/powerpoint/2010/main" val="23142291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from Pa to aorta reduced</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98</a:t>
            </a:fld>
            <a:endParaRPr lang="en-US" dirty="0"/>
          </a:p>
        </p:txBody>
      </p:sp>
    </p:spTree>
    <p:extLst>
      <p:ext uri="{BB962C8B-B14F-4D97-AF65-F5344CB8AC3E}">
        <p14:creationId xmlns:p14="http://schemas.microsoft.com/office/powerpoint/2010/main" val="17432390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99</a:t>
            </a:fld>
            <a:endParaRPr lang="en-US" dirty="0"/>
          </a:p>
        </p:txBody>
      </p:sp>
    </p:spTree>
    <p:extLst>
      <p:ext uri="{BB962C8B-B14F-4D97-AF65-F5344CB8AC3E}">
        <p14:creationId xmlns:p14="http://schemas.microsoft.com/office/powerpoint/2010/main" val="40183551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at birth </a:t>
            </a:r>
          </a:p>
          <a:p>
            <a:r>
              <a:rPr lang="en-US" dirty="0"/>
              <a:t>Worsens after 48 hours or after discharge</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100</a:t>
            </a:fld>
            <a:endParaRPr lang="en-US" dirty="0"/>
          </a:p>
        </p:txBody>
      </p:sp>
    </p:spTree>
    <p:extLst>
      <p:ext uri="{BB962C8B-B14F-4D97-AF65-F5344CB8AC3E}">
        <p14:creationId xmlns:p14="http://schemas.microsoft.com/office/powerpoint/2010/main" val="2161199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15</a:t>
            </a:fld>
            <a:endParaRPr lang="en-US" dirty="0"/>
          </a:p>
        </p:txBody>
      </p:sp>
    </p:spTree>
    <p:extLst>
      <p:ext uri="{BB962C8B-B14F-4D97-AF65-F5344CB8AC3E}">
        <p14:creationId xmlns:p14="http://schemas.microsoft.com/office/powerpoint/2010/main" val="29138135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birth PVR falls, all blood shunted to Right side, Right heart failure ensues.</a:t>
            </a:r>
          </a:p>
          <a:p>
            <a:r>
              <a:rPr lang="en-US" dirty="0"/>
              <a:t>Pulmonary congestion- tachycardia, tachypnea and respiratory distress</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101</a:t>
            </a:fld>
            <a:endParaRPr lang="en-US" dirty="0"/>
          </a:p>
        </p:txBody>
      </p:sp>
    </p:spTree>
    <p:extLst>
      <p:ext uri="{BB962C8B-B14F-4D97-AF65-F5344CB8AC3E}">
        <p14:creationId xmlns:p14="http://schemas.microsoft.com/office/powerpoint/2010/main" val="411052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 murmur</a:t>
            </a:r>
          </a:p>
          <a:p>
            <a:r>
              <a:rPr lang="en-US" dirty="0"/>
              <a:t>ESM due to flow across dilated pulmonary artery</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102</a:t>
            </a:fld>
            <a:endParaRPr lang="en-US" dirty="0"/>
          </a:p>
        </p:txBody>
      </p:sp>
    </p:spTree>
    <p:extLst>
      <p:ext uri="{BB962C8B-B14F-4D97-AF65-F5344CB8AC3E}">
        <p14:creationId xmlns:p14="http://schemas.microsoft.com/office/powerpoint/2010/main" val="14853259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Wpw</a:t>
            </a:r>
            <a:r>
              <a:rPr lang="en-US" dirty="0"/>
              <a:t> is rare though there is persistent </a:t>
            </a:r>
            <a:r>
              <a:rPr lang="en-US" dirty="0" err="1"/>
              <a:t>connetion</a:t>
            </a:r>
            <a:r>
              <a:rPr lang="en-US" dirty="0"/>
              <a:t> of the left bundle branch to ventricular septal musculature with abundant </a:t>
            </a:r>
            <a:r>
              <a:rPr lang="en-US" dirty="0" err="1"/>
              <a:t>mahaim</a:t>
            </a:r>
            <a:r>
              <a:rPr lang="en-US" dirty="0"/>
              <a:t> </a:t>
            </a:r>
            <a:r>
              <a:rPr lang="en-US" dirty="0" err="1"/>
              <a:t>fibres</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103</a:t>
            </a:fld>
            <a:endParaRPr lang="en-US" dirty="0"/>
          </a:p>
        </p:txBody>
      </p:sp>
    </p:spTree>
    <p:extLst>
      <p:ext uri="{BB962C8B-B14F-4D97-AF65-F5344CB8AC3E}">
        <p14:creationId xmlns:p14="http://schemas.microsoft.com/office/powerpoint/2010/main" val="3015111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RA with absent ascending aortic shadow may give a reverse of 5 appearance</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104</a:t>
            </a:fld>
            <a:endParaRPr lang="en-US" dirty="0"/>
          </a:p>
        </p:txBody>
      </p:sp>
    </p:spTree>
    <p:extLst>
      <p:ext uri="{BB962C8B-B14F-4D97-AF65-F5344CB8AC3E}">
        <p14:creationId xmlns:p14="http://schemas.microsoft.com/office/powerpoint/2010/main" val="24981995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ventricular cross sectional area &lt; 1.5cm2</a:t>
            </a:r>
          </a:p>
          <a:p>
            <a:r>
              <a:rPr lang="en-US" dirty="0"/>
              <a:t>Mitral annulus </a:t>
            </a:r>
            <a:r>
              <a:rPr lang="en-US" u="sng" dirty="0"/>
              <a:t>&lt;</a:t>
            </a:r>
            <a:r>
              <a:rPr lang="en-US" dirty="0"/>
              <a:t> 6</a:t>
            </a:r>
            <a:r>
              <a:rPr lang="en-IN" dirty="0"/>
              <a:t> mm</a:t>
            </a:r>
          </a:p>
          <a:p>
            <a:r>
              <a:rPr lang="en-US" dirty="0"/>
              <a:t>Ventricular end diastolic inflow dimension less than &lt;25mm</a:t>
            </a:r>
          </a:p>
        </p:txBody>
      </p:sp>
      <p:sp>
        <p:nvSpPr>
          <p:cNvPr id="4" name="Slide Number Placeholder 3"/>
          <p:cNvSpPr>
            <a:spLocks noGrp="1"/>
          </p:cNvSpPr>
          <p:nvPr>
            <p:ph type="sldNum" sz="quarter" idx="5"/>
          </p:nvPr>
        </p:nvSpPr>
        <p:spPr/>
        <p:txBody>
          <a:bodyPr/>
          <a:lstStyle/>
          <a:p>
            <a:fld id="{DEF75CB5-5666-5049-9AE0-38EFD385C21E}" type="slidenum">
              <a:rPr lang="en-US" smtClean="0"/>
              <a:t>105</a:t>
            </a:fld>
            <a:endParaRPr lang="en-US" dirty="0"/>
          </a:p>
        </p:txBody>
      </p:sp>
    </p:spTree>
    <p:extLst>
      <p:ext uri="{BB962C8B-B14F-4D97-AF65-F5344CB8AC3E}">
        <p14:creationId xmlns:p14="http://schemas.microsoft.com/office/powerpoint/2010/main" val="5925644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Plax</a:t>
            </a:r>
          </a:p>
          <a:p>
            <a:r>
              <a:rPr lang="en-US" dirty="0" err="1"/>
              <a:t>lV</a:t>
            </a:r>
            <a:r>
              <a:rPr lang="en-US" dirty="0"/>
              <a:t> is small and muscle bound</a:t>
            </a:r>
          </a:p>
          <a:p>
            <a:r>
              <a:rPr lang="en-US" dirty="0"/>
              <a:t>Endocardial surface is  Hyperechoic due to </a:t>
            </a:r>
            <a:r>
              <a:rPr lang="en-US" dirty="0" err="1"/>
              <a:t>efe</a:t>
            </a:r>
            <a:endParaRPr lang="en-US" dirty="0"/>
          </a:p>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106</a:t>
            </a:fld>
            <a:endParaRPr lang="en-US" dirty="0"/>
          </a:p>
        </p:txBody>
      </p:sp>
    </p:spTree>
    <p:extLst>
      <p:ext uri="{BB962C8B-B14F-4D97-AF65-F5344CB8AC3E}">
        <p14:creationId xmlns:p14="http://schemas.microsoft.com/office/powerpoint/2010/main" val="17979771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Psax</a:t>
            </a:r>
            <a:r>
              <a:rPr lang="en-US" dirty="0"/>
              <a:t>: right ventricle and small hypertrophied left ventricle</a:t>
            </a:r>
          </a:p>
          <a:p>
            <a:r>
              <a:rPr lang="en-US" dirty="0"/>
              <a:t>Larger </a:t>
            </a:r>
            <a:r>
              <a:rPr lang="en-US" dirty="0" err="1"/>
              <a:t>mpa</a:t>
            </a:r>
            <a:r>
              <a:rPr lang="en-US" dirty="0"/>
              <a:t> and </a:t>
            </a:r>
            <a:r>
              <a:rPr lang="en-US" dirty="0" err="1"/>
              <a:t>pda</a:t>
            </a:r>
            <a:r>
              <a:rPr lang="en-US" dirty="0"/>
              <a:t> are connecting descending aorta</a:t>
            </a:r>
          </a:p>
          <a:p>
            <a:r>
              <a:rPr lang="en-US" dirty="0"/>
              <a:t>No brachiocephalic vessels are seen arising from ductal arch; key </a:t>
            </a:r>
            <a:r>
              <a:rPr lang="en-US" dirty="0" err="1"/>
              <a:t>differenting</a:t>
            </a:r>
            <a:r>
              <a:rPr lang="en-US" dirty="0"/>
              <a:t> feature from true aortic arch</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107</a:t>
            </a:fld>
            <a:endParaRPr lang="en-US" dirty="0"/>
          </a:p>
        </p:txBody>
      </p:sp>
    </p:spTree>
    <p:extLst>
      <p:ext uri="{BB962C8B-B14F-4D97-AF65-F5344CB8AC3E}">
        <p14:creationId xmlns:p14="http://schemas.microsoft.com/office/powerpoint/2010/main" val="5702498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and lv is much smaller than </a:t>
            </a:r>
            <a:r>
              <a:rPr lang="en-US" dirty="0" err="1"/>
              <a:t>ra</a:t>
            </a:r>
            <a:r>
              <a:rPr lang="en-US" dirty="0"/>
              <a:t> and </a:t>
            </a:r>
            <a:r>
              <a:rPr lang="en-US" dirty="0" err="1"/>
              <a:t>rv</a:t>
            </a:r>
            <a:endParaRPr lang="en-US" dirty="0"/>
          </a:p>
          <a:p>
            <a:r>
              <a:rPr lang="en-US" dirty="0"/>
              <a:t>The right ventricle occupies the cardiac apex</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108</a:t>
            </a:fld>
            <a:endParaRPr lang="en-US" dirty="0"/>
          </a:p>
        </p:txBody>
      </p:sp>
    </p:spTree>
    <p:extLst>
      <p:ext uri="{BB962C8B-B14F-4D97-AF65-F5344CB8AC3E}">
        <p14:creationId xmlns:p14="http://schemas.microsoft.com/office/powerpoint/2010/main" val="33470835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Colour</a:t>
            </a:r>
            <a:r>
              <a:rPr lang="en-US" dirty="0"/>
              <a:t> doppler in transverse arch show retrograde flow from </a:t>
            </a:r>
            <a:r>
              <a:rPr lang="en-US" dirty="0" err="1"/>
              <a:t>pda</a:t>
            </a:r>
            <a:r>
              <a:rPr lang="en-US" dirty="0"/>
              <a:t> to aorta</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109</a:t>
            </a:fld>
            <a:endParaRPr lang="en-US" dirty="0"/>
          </a:p>
        </p:txBody>
      </p:sp>
    </p:spTree>
    <p:extLst>
      <p:ext uri="{BB962C8B-B14F-4D97-AF65-F5344CB8AC3E}">
        <p14:creationId xmlns:p14="http://schemas.microsoft.com/office/powerpoint/2010/main" val="25098477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management is same” Balloon atrial septostomy in case of restrictive </a:t>
            </a:r>
            <a:r>
              <a:rPr lang="en-US" dirty="0" err="1"/>
              <a:t>pfo</a:t>
            </a:r>
            <a:endParaRPr lang="en-US" dirty="0"/>
          </a:p>
          <a:p>
            <a:r>
              <a:rPr lang="en-US" dirty="0"/>
              <a:t>Cardiac </a:t>
            </a:r>
            <a:r>
              <a:rPr lang="en-US" dirty="0" err="1"/>
              <a:t>cath</a:t>
            </a:r>
            <a:r>
              <a:rPr lang="en-US" dirty="0"/>
              <a:t> and angiography are mandatory before any surgical  procedure</a:t>
            </a:r>
          </a:p>
          <a:p>
            <a:r>
              <a:rPr lang="en-US" dirty="0"/>
              <a:t>to limit Pulmonary blood flow and attenuate pulmonary vascular changes to excessive flow</a:t>
            </a:r>
          </a:p>
          <a:p>
            <a:endParaRPr lang="en-US" dirty="0"/>
          </a:p>
          <a:p>
            <a:r>
              <a:rPr lang="en-US" dirty="0"/>
              <a:t>The work load of </a:t>
            </a:r>
            <a:r>
              <a:rPr lang="en-US" dirty="0" err="1"/>
              <a:t>rv</a:t>
            </a:r>
            <a:r>
              <a:rPr lang="en-US" dirty="0"/>
              <a:t> is now high </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110</a:t>
            </a:fld>
            <a:endParaRPr lang="en-US" dirty="0"/>
          </a:p>
        </p:txBody>
      </p:sp>
    </p:spTree>
    <p:extLst>
      <p:ext uri="{BB962C8B-B14F-4D97-AF65-F5344CB8AC3E}">
        <p14:creationId xmlns:p14="http://schemas.microsoft.com/office/powerpoint/2010/main" val="80504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Malaligned</a:t>
            </a:r>
            <a:r>
              <a:rPr lang="en-US" dirty="0"/>
              <a:t> VSD- posterior septum deviation of </a:t>
            </a:r>
            <a:r>
              <a:rPr lang="en-US" dirty="0" err="1"/>
              <a:t>conal</a:t>
            </a:r>
            <a:r>
              <a:rPr lang="en-US" dirty="0"/>
              <a:t> septum causes LVOT</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16</a:t>
            </a:fld>
            <a:endParaRPr lang="en-US" dirty="0"/>
          </a:p>
        </p:txBody>
      </p:sp>
    </p:spTree>
    <p:extLst>
      <p:ext uri="{BB962C8B-B14F-4D97-AF65-F5344CB8AC3E}">
        <p14:creationId xmlns:p14="http://schemas.microsoft.com/office/powerpoint/2010/main" val="12504247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dose diuretic</a:t>
            </a:r>
          </a:p>
          <a:p>
            <a:r>
              <a:rPr lang="en-US" dirty="0"/>
              <a:t>Ace inhibitor to reduce after load for systemic </a:t>
            </a:r>
            <a:r>
              <a:rPr lang="en-US" dirty="0" err="1"/>
              <a:t>rv</a:t>
            </a:r>
            <a:endParaRPr lang="en-US" dirty="0"/>
          </a:p>
          <a:p>
            <a:r>
              <a:rPr lang="en-US" dirty="0"/>
              <a:t>Aspirin to prevent  shunt thrombosis</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111</a:t>
            </a:fld>
            <a:endParaRPr lang="en-US" dirty="0"/>
          </a:p>
        </p:txBody>
      </p:sp>
    </p:spTree>
    <p:extLst>
      <p:ext uri="{BB962C8B-B14F-4D97-AF65-F5344CB8AC3E}">
        <p14:creationId xmlns:p14="http://schemas.microsoft.com/office/powerpoint/2010/main" val="34320902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limit Pulmonary blood flow and attenuate pulmonary vascular changes to excessive flow</a:t>
            </a:r>
          </a:p>
          <a:p>
            <a:endParaRPr lang="en-US" dirty="0"/>
          </a:p>
          <a:p>
            <a:r>
              <a:rPr lang="en-US" dirty="0"/>
              <a:t>The work load of </a:t>
            </a:r>
            <a:r>
              <a:rPr lang="en-US" dirty="0" err="1"/>
              <a:t>rv</a:t>
            </a:r>
            <a:r>
              <a:rPr lang="en-US" dirty="0"/>
              <a:t> is now high </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112</a:t>
            </a:fld>
            <a:endParaRPr lang="en-US" dirty="0"/>
          </a:p>
        </p:txBody>
      </p:sp>
    </p:spTree>
    <p:extLst>
      <p:ext uri="{BB962C8B-B14F-4D97-AF65-F5344CB8AC3E}">
        <p14:creationId xmlns:p14="http://schemas.microsoft.com/office/powerpoint/2010/main" val="28025003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Hemi </a:t>
            </a:r>
            <a:r>
              <a:rPr lang="en-US" dirty="0" err="1"/>
              <a:t>fontan</a:t>
            </a:r>
            <a:r>
              <a:rPr lang="en-US" dirty="0"/>
              <a:t> – side to side anastomosis of svc to right pa without disconnecting from rt atria. Atrial side is sutured</a:t>
            </a:r>
            <a:endParaRPr lang="en-IN" dirty="0"/>
          </a:p>
          <a:p>
            <a:r>
              <a:rPr lang="en-US" dirty="0" err="1"/>
              <a:t>glenn</a:t>
            </a:r>
            <a:r>
              <a:rPr lang="en-US" dirty="0"/>
              <a:t> end to side anastomosis of svc to right pa</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113</a:t>
            </a:fld>
            <a:endParaRPr lang="en-US" dirty="0"/>
          </a:p>
        </p:txBody>
      </p:sp>
    </p:spTree>
    <p:extLst>
      <p:ext uri="{BB962C8B-B14F-4D97-AF65-F5344CB8AC3E}">
        <p14:creationId xmlns:p14="http://schemas.microsoft.com/office/powerpoint/2010/main" val="18361374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Bidirectional </a:t>
            </a:r>
            <a:r>
              <a:rPr lang="en-US" dirty="0" err="1"/>
              <a:t>glenn</a:t>
            </a:r>
            <a:r>
              <a:rPr lang="en-US" dirty="0"/>
              <a:t>- svc to right pulmonary artery anastomosis. 3-6 months of life as </a:t>
            </a:r>
            <a:r>
              <a:rPr lang="en-US" dirty="0" err="1"/>
              <a:t>pvr</a:t>
            </a:r>
            <a:r>
              <a:rPr lang="en-US" dirty="0"/>
              <a:t> is low and passive flow of blood in pulmonary </a:t>
            </a:r>
            <a:r>
              <a:rPr lang="en-US" dirty="0" err="1"/>
              <a:t>ciruculaton</a:t>
            </a:r>
            <a:r>
              <a:rPr lang="en-US" dirty="0"/>
              <a:t> takes place</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114</a:t>
            </a:fld>
            <a:endParaRPr lang="en-US" dirty="0"/>
          </a:p>
        </p:txBody>
      </p:sp>
    </p:spTree>
    <p:extLst>
      <p:ext uri="{BB962C8B-B14F-4D97-AF65-F5344CB8AC3E}">
        <p14:creationId xmlns:p14="http://schemas.microsoft.com/office/powerpoint/2010/main" val="9187218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tr and elevated mean pa pressure poor prognosis</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115</a:t>
            </a:fld>
            <a:endParaRPr lang="en-US" dirty="0"/>
          </a:p>
        </p:txBody>
      </p:sp>
    </p:spTree>
    <p:extLst>
      <p:ext uri="{BB962C8B-B14F-4D97-AF65-F5344CB8AC3E}">
        <p14:creationId xmlns:p14="http://schemas.microsoft.com/office/powerpoint/2010/main" val="11096723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 pt with high risk, single ventricle , candidate for cardiac transplant</a:t>
            </a:r>
          </a:p>
          <a:p>
            <a:r>
              <a:rPr lang="en-US" dirty="0"/>
              <a:t>Perform </a:t>
            </a:r>
            <a:r>
              <a:rPr lang="en-US" dirty="0" err="1"/>
              <a:t>hydrid</a:t>
            </a:r>
            <a:r>
              <a:rPr lang="en-US" dirty="0"/>
              <a:t> and proceed with </a:t>
            </a:r>
            <a:r>
              <a:rPr lang="en-US" dirty="0" err="1"/>
              <a:t>fontan</a:t>
            </a:r>
            <a:r>
              <a:rPr lang="en-US" dirty="0"/>
              <a:t> type surgery or cardiac transplant</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116</a:t>
            </a:fld>
            <a:endParaRPr lang="en-US" dirty="0"/>
          </a:p>
        </p:txBody>
      </p:sp>
    </p:spTree>
    <p:extLst>
      <p:ext uri="{BB962C8B-B14F-4D97-AF65-F5344CB8AC3E}">
        <p14:creationId xmlns:p14="http://schemas.microsoft.com/office/powerpoint/2010/main" val="21563924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1985 and first successful transplant done by </a:t>
            </a:r>
            <a:r>
              <a:rPr lang="en-US" dirty="0" err="1"/>
              <a:t>boston</a:t>
            </a:r>
            <a:r>
              <a:rPr lang="en-US" dirty="0"/>
              <a:t> in 1985</a:t>
            </a:r>
            <a:endParaRPr lang="en-IN" dirty="0"/>
          </a:p>
        </p:txBody>
      </p:sp>
      <p:sp>
        <p:nvSpPr>
          <p:cNvPr id="4" name="Slide Number Placeholder 3"/>
          <p:cNvSpPr>
            <a:spLocks noGrp="1"/>
          </p:cNvSpPr>
          <p:nvPr>
            <p:ph type="sldNum" sz="quarter" idx="5"/>
          </p:nvPr>
        </p:nvSpPr>
        <p:spPr/>
        <p:txBody>
          <a:bodyPr/>
          <a:lstStyle/>
          <a:p>
            <a:fld id="{DEF75CB5-5666-5049-9AE0-38EFD385C21E}" type="slidenum">
              <a:rPr lang="en-US" smtClean="0"/>
              <a:t>117</a:t>
            </a:fld>
            <a:endParaRPr lang="en-US" dirty="0"/>
          </a:p>
        </p:txBody>
      </p:sp>
    </p:spTree>
    <p:extLst>
      <p:ext uri="{BB962C8B-B14F-4D97-AF65-F5344CB8AC3E}">
        <p14:creationId xmlns:p14="http://schemas.microsoft.com/office/powerpoint/2010/main" val="235340706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a:noAutofit/>
          </a:bodyPr>
          <a:lstStyle>
            <a:lvl1pPr algn="ctr">
              <a:defRPr sz="6000" kern="1200" spc="2200" baseline="0">
                <a:solidFill>
                  <a:schemeClr val="accent5"/>
                </a:solidFill>
              </a:defRPr>
            </a:lvl1pPr>
          </a:lstStyle>
          <a:p>
            <a:r>
              <a:rPr lang="en-US" dirty="0"/>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a:noAutofit/>
          </a:bodyPr>
          <a:lstStyle>
            <a:lvl1pPr marL="0" indent="0" algn="ctr">
              <a:buNone/>
              <a:defRPr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anchor="ctr" anchorCtr="0">
            <a:noAutofit/>
          </a:bodyPr>
          <a:lstStyle>
            <a:lvl1pPr marL="0" indent="0" algn="ctr">
              <a:lnSpc>
                <a:spcPct val="60000"/>
              </a:lnSpc>
              <a:buNone/>
              <a:defRPr sz="2000" b="0" i="0" spc="300">
                <a:solidFill>
                  <a:schemeClr val="bg1"/>
                </a:solidFill>
                <a:latin typeface="+mn-lt"/>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anchor="b">
            <a:noAutofit/>
          </a:bodyPr>
          <a:lstStyle/>
          <a:p>
            <a:r>
              <a:rPr lang="en-US" dirty="0"/>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a:noAutofit/>
          </a:bodyPr>
          <a:lstStyle>
            <a:lvl1pPr>
              <a:lnSpc>
                <a:spcPct val="140000"/>
              </a:lnSpc>
              <a:defRPr sz="2000"/>
            </a:lvl1pPr>
          </a:lstStyle>
          <a:p>
            <a:pPr lvl="0"/>
            <a:r>
              <a:rPr lang="en-US"/>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endParaRPr lang="en-US" dirty="0">
              <a:solidFill>
                <a:schemeClr val="bg1"/>
              </a:solidFill>
            </a:endParaRPr>
          </a:p>
          <a:p>
            <a:endParaRPr lang="en-US" dirty="0">
              <a:solidFill>
                <a:schemeClr val="bg1"/>
              </a:solidFill>
            </a:endParaRPr>
          </a:p>
          <a:p>
            <a:endParaRPr lang="en-US"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6166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a:noAutofit/>
          </a:bodyPr>
          <a:lstStyle>
            <a:lvl1pPr algn="ctr">
              <a:defRPr spc="0"/>
            </a:lvl1pPr>
          </a:lstStyle>
          <a:p>
            <a:r>
              <a:rPr lang="en-US"/>
              <a:t>Click to edit Master title style</a:t>
            </a:r>
            <a:endParaRPr lang="en-US" dirty="0"/>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anchor="t">
            <a:noAutofit/>
          </a:bodyPr>
          <a:lstStyle>
            <a:lvl1pPr marL="0" indent="0" algn="ctr">
              <a:lnSpc>
                <a:spcPct val="140000"/>
              </a:lnSpc>
              <a:buFontTx/>
              <a:buNone/>
              <a:defRPr sz="1600">
                <a:solidFill>
                  <a:schemeClr val="bg1"/>
                </a:solidFill>
                <a:latin typeface="+mn-lt"/>
                <a:cs typeface="Arial" panose="020B0604020202020204" pitchFamily="34" charset="0"/>
              </a:defRPr>
            </a:lvl1pPr>
          </a:lstStyle>
          <a:p>
            <a:r>
              <a:rPr lang="en-US" dirty="0">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anchor="ctr">
            <a:noAutofit/>
          </a:bodyPr>
          <a:lstStyle>
            <a:lvl1pPr algn="ctr">
              <a:defRPr sz="2000"/>
            </a:lvl1pPr>
          </a:lstStyle>
          <a:p>
            <a:pPr lvl="0"/>
            <a:r>
              <a:rPr lang="en-US"/>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anchor="ctr">
            <a:noAutofit/>
          </a:bodyPr>
          <a:lstStyle>
            <a:lvl1pPr algn="ctr">
              <a:defRPr sz="2000"/>
            </a:lvl1pPr>
          </a:lstStyle>
          <a:p>
            <a:pPr lvl="0"/>
            <a:r>
              <a:rPr lang="en-US"/>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anchor="ctr">
            <a:noAutofit/>
          </a:bodyPr>
          <a:lstStyle>
            <a:lvl1pPr algn="ctr">
              <a:defRPr sz="2000"/>
            </a:lvl1pPr>
          </a:lstStyle>
          <a:p>
            <a:pPr lvl="0"/>
            <a:r>
              <a:rPr lang="en-US"/>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a:noAutofit/>
          </a:bodyPr>
          <a:lstStyle>
            <a:lvl1pPr algn="ctr">
              <a:defRPr spc="0"/>
            </a:lvl1pPr>
          </a:lstStyle>
          <a:p>
            <a:r>
              <a:rPr lang="en-US"/>
              <a:t>Click to edit Master title style</a:t>
            </a:r>
            <a:endParaRPr lang="en-US" dirty="0"/>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anchor="ctr">
            <a:noAutofit/>
          </a:bodyPr>
          <a:lstStyle>
            <a:lvl1pPr>
              <a:defRPr sz="2000" spc="300"/>
            </a:lvl1pPr>
          </a:lstStyle>
          <a:p>
            <a:pPr lvl="0"/>
            <a:r>
              <a:rPr lang="en-US" dirty="0"/>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anchor="ctr">
            <a:noAutofit/>
          </a:bodyPr>
          <a:lstStyle>
            <a:lvl1pPr>
              <a:defRPr sz="2000" spc="300"/>
            </a:lvl1pPr>
          </a:lstStyle>
          <a:p>
            <a:pPr lvl="0"/>
            <a:r>
              <a:rPr lang="en-US" dirty="0"/>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anchor="ctr">
            <a:noAutofit/>
          </a:bodyPr>
          <a:lstStyle>
            <a:lvl1pPr algn="ctr" rtl="0" fontAlgn="base">
              <a:defRPr lang="en-US"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US" b="0" i="0" dirty="0">
                <a:solidFill>
                  <a:srgbClr val="201F1E"/>
                </a:solidFill>
                <a:effectLst/>
                <a:latin typeface="Calibri" panose="020F0502020204030204" pitchFamily="34" charset="0"/>
              </a:rPr>
              <a:t>Click to insert image or graphic here</a:t>
            </a:r>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a:noAutofit/>
          </a:bodyPr>
          <a:lstStyle>
            <a:lvl1pPr algn="ctr">
              <a:defRPr spc="0"/>
            </a:lvl1pPr>
          </a:lstStyle>
          <a:p>
            <a:r>
              <a:rPr lang="en-US"/>
              <a:t>Click to edit Master title style</a:t>
            </a:r>
            <a:endParaRPr lang="en-US" dirty="0"/>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anchor="ctr">
            <a:noAutofit/>
          </a:bodyPr>
          <a:lstStyle>
            <a:lvl1pPr marL="0" indent="0" algn="ctr">
              <a:lnSpc>
                <a:spcPct val="100000"/>
              </a:lnSpc>
              <a:buFontTx/>
              <a:buNone/>
              <a:defRPr sz="1600">
                <a:solidFill>
                  <a:schemeClr val="bg1"/>
                </a:solidFill>
                <a:latin typeface="Arial Nova" panose="020B0504020202020204" pitchFamily="34" charset="0"/>
              </a:defRPr>
            </a:lvl1pPr>
          </a:lstStyle>
          <a:p>
            <a:r>
              <a:rPr lang="en-US" dirty="0">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anchor="ctr">
            <a:noAutofit/>
          </a:bodyPr>
          <a:lstStyle>
            <a:lvl1pPr algn="ctr">
              <a:defRPr sz="1800">
                <a:solidFill>
                  <a:schemeClr val="tx1"/>
                </a:solidFill>
              </a:defRPr>
            </a:lvl1pPr>
          </a:lstStyle>
          <a:p>
            <a:r>
              <a:rPr lang="en-US"/>
              <a:t>Click icon to add picture</a:t>
            </a:r>
            <a:endParaRPr lang="en-US"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anchor="b">
            <a:noAutofit/>
          </a:bodyPr>
          <a:lstStyle/>
          <a:p>
            <a:r>
              <a:rPr lang="en-US" dirty="0"/>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a:noAutofit/>
          </a:bodyPr>
          <a:lstStyle>
            <a:lvl1pPr>
              <a:lnSpc>
                <a:spcPct val="100000"/>
              </a:lnSpc>
              <a:defRPr sz="1600">
                <a:solidFill>
                  <a:schemeClr val="bg1"/>
                </a:solidFill>
                <a:latin typeface="+mn-lt"/>
              </a:defRPr>
            </a:lvl1pPr>
          </a:lstStyle>
          <a:p>
            <a:pPr lvl="0"/>
            <a:r>
              <a:rPr lang="en-US"/>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dirty="0"/>
              <a:t>Scientific findings</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5.xml"/><Relationship Id="rId7" Type="http://schemas.openxmlformats.org/officeDocument/2006/relationships/image" Target="../media/image58.png"/><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customXml" Target="../ink/ink4.xml"/><Relationship Id="rId4" Type="http://schemas.openxmlformats.org/officeDocument/2006/relationships/notesSlide" Target="../notesSlides/notesSlide9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71.png"/><Relationship Id="rId4" Type="http://schemas.openxmlformats.org/officeDocument/2006/relationships/notesSlide" Target="../notesSlides/notesSlide93.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72.png"/><Relationship Id="rId4" Type="http://schemas.openxmlformats.org/officeDocument/2006/relationships/notesSlide" Target="../notesSlides/notesSlide94.xml"/></Relationships>
</file>

<file path=ppt/slides/_rels/slide11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5.xml"/><Relationship Id="rId7" Type="http://schemas.openxmlformats.org/officeDocument/2006/relationships/image" Target="../media/image3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ustomXml" Target="../ink/ink1.xml"/><Relationship Id="rId5" Type="http://schemas.openxmlformats.org/officeDocument/2006/relationships/image" Target="../media/image36.png"/><Relationship Id="rId4" Type="http://schemas.openxmlformats.org/officeDocument/2006/relationships/notesSlide" Target="../notesSlides/notesSlide42.xml"/><Relationship Id="rId9"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3.png"/><Relationship Id="rId4" Type="http://schemas.openxmlformats.org/officeDocument/2006/relationships/notesSlide" Target="../notesSlides/notesSlide6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4.png"/><Relationship Id="rId4" Type="http://schemas.openxmlformats.org/officeDocument/2006/relationships/notesSlide" Target="../notesSlides/notesSlide7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customXml" Target="../ink/ink3.xml"/><Relationship Id="rId5" Type="http://schemas.openxmlformats.org/officeDocument/2006/relationships/image" Target="../media/image57.png"/><Relationship Id="rId4" Type="http://schemas.openxmlformats.org/officeDocument/2006/relationships/notesSlide" Target="../notesSlides/notesSlide74.xml"/></Relationships>
</file>

<file path=ppt/slides/_rels/slide9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60.png"/><Relationship Id="rId4" Type="http://schemas.openxmlformats.org/officeDocument/2006/relationships/notesSlide" Target="../notesSlides/notesSlide7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p:txBody>
          <a:bodyPr/>
          <a:lstStyle/>
          <a:p>
            <a:r>
              <a:rPr lang="en-US" dirty="0">
                <a:solidFill>
                  <a:schemeClr val="bg1"/>
                </a:solidFill>
                <a:latin typeface="Copperplate Gothic Bold" panose="020E0705020206020404" pitchFamily="34" charset="0"/>
              </a:rPr>
              <a:t>CHD WITH</a:t>
            </a:r>
            <a:br>
              <a:rPr lang="en-US" dirty="0">
                <a:solidFill>
                  <a:schemeClr val="bg1"/>
                </a:solidFill>
                <a:latin typeface="Copperplate Gothic Bold" panose="020E0705020206020404" pitchFamily="34" charset="0"/>
              </a:rPr>
            </a:br>
            <a:r>
              <a:rPr lang="en-US" dirty="0">
                <a:solidFill>
                  <a:schemeClr val="bg1"/>
                </a:solidFill>
                <a:latin typeface="Copperplate Gothic Bold" panose="020E0705020206020404" pitchFamily="34" charset="0"/>
              </a:rPr>
              <a:t>DUCT DEPENDANT CIRCULATION</a:t>
            </a:r>
            <a:br>
              <a:rPr lang="en-US" dirty="0">
                <a:solidFill>
                  <a:schemeClr val="bg1"/>
                </a:solidFill>
                <a:latin typeface="Copperplate Gothic Bold" panose="020E0705020206020404" pitchFamily="34" charset="0"/>
              </a:rPr>
            </a:br>
            <a:r>
              <a:rPr lang="en-US" dirty="0">
                <a:solidFill>
                  <a:schemeClr val="bg1"/>
                </a:solidFill>
                <a:latin typeface="Copperplate Gothic Bold" panose="020E0705020206020404" pitchFamily="34" charset="0"/>
              </a:rPr>
              <a:t>				</a:t>
            </a:r>
          </a:p>
        </p:txBody>
      </p:sp>
      <p:sp>
        <p:nvSpPr>
          <p:cNvPr id="3" name="Text Placeholder 2">
            <a:extLst>
              <a:ext uri="{FF2B5EF4-FFF2-40B4-BE49-F238E27FC236}">
                <a16:creationId xmlns:a16="http://schemas.microsoft.com/office/drawing/2014/main" id="{B8DDCA66-AFF2-6563-D886-02501959F735}"/>
              </a:ext>
            </a:extLst>
          </p:cNvPr>
          <p:cNvSpPr>
            <a:spLocks noGrp="1"/>
          </p:cNvSpPr>
          <p:nvPr>
            <p:ph type="body" sz="quarter" idx="10"/>
          </p:nvPr>
        </p:nvSpPr>
        <p:spPr/>
        <p:txBody>
          <a:bodyPr/>
          <a:lstStyle/>
          <a:p>
            <a:r>
              <a:rPr lang="en-US" dirty="0"/>
              <a:t>							</a:t>
            </a:r>
            <a:r>
              <a:rPr lang="en-US" sz="3200" dirty="0">
                <a:solidFill>
                  <a:schemeClr val="bg1"/>
                </a:solidFill>
                <a:latin typeface="Copperplate Gothic Bold" panose="020E0705020206020404" pitchFamily="34" charset="0"/>
              </a:rPr>
              <a:t> part </a:t>
            </a:r>
            <a:r>
              <a:rPr lang="en-US" sz="3200" dirty="0" err="1">
                <a:solidFill>
                  <a:schemeClr val="bg1"/>
                </a:solidFill>
                <a:latin typeface="Copperplate Gothic Bold" panose="020E0705020206020404" pitchFamily="34" charset="0"/>
              </a:rPr>
              <a:t>i</a:t>
            </a:r>
            <a:endParaRPr lang="en-US" dirty="0">
              <a:latin typeface="Copperplate Gothic Bold" panose="020E0705020206020404" pitchFamily="34" charset="0"/>
            </a:endParaRPr>
          </a:p>
        </p:txBody>
      </p:sp>
      <p:sp>
        <p:nvSpPr>
          <p:cNvPr id="4" name="Rectangle 3">
            <a:extLst>
              <a:ext uri="{FF2B5EF4-FFF2-40B4-BE49-F238E27FC236}">
                <a16:creationId xmlns:a16="http://schemas.microsoft.com/office/drawing/2014/main" id="{8CAD99BF-E9C5-6850-7395-5ECAC62797BF}"/>
              </a:ext>
            </a:extLst>
          </p:cNvPr>
          <p:cNvSpPr/>
          <p:nvPr/>
        </p:nvSpPr>
        <p:spPr>
          <a:xfrm>
            <a:off x="9661235" y="4355263"/>
            <a:ext cx="184730" cy="923330"/>
          </a:xfrm>
          <a:prstGeom prst="rect">
            <a:avLst/>
          </a:prstGeom>
          <a:noFill/>
        </p:spPr>
        <p:txBody>
          <a:bodyPr wrap="none" lIns="91440" tIns="45720" rIns="91440" bIns="45720">
            <a:spAutoFit/>
          </a:bodyPr>
          <a:lstStyle/>
          <a:p>
            <a:pPr algn="ct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DFA66-7ABF-D0F8-A194-5670A328E250}"/>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97792F50-FE20-A688-DCDE-86E5BE096F75}"/>
              </a:ext>
            </a:extLst>
          </p:cNvPr>
          <p:cNvSpPr>
            <a:spLocks noGrp="1"/>
          </p:cNvSpPr>
          <p:nvPr>
            <p:ph type="body" sz="quarter" idx="29"/>
          </p:nvPr>
        </p:nvSpPr>
        <p:spPr/>
        <p:txBody>
          <a:bodyPr/>
          <a:lstStyle/>
          <a:p>
            <a:endParaRPr lang="en-IN"/>
          </a:p>
        </p:txBody>
      </p:sp>
      <p:sp>
        <p:nvSpPr>
          <p:cNvPr id="4" name="Text Placeholder 3">
            <a:extLst>
              <a:ext uri="{FF2B5EF4-FFF2-40B4-BE49-F238E27FC236}">
                <a16:creationId xmlns:a16="http://schemas.microsoft.com/office/drawing/2014/main" id="{1A0D9340-73F0-B5ED-7F91-A7B1415C38BE}"/>
              </a:ext>
            </a:extLst>
          </p:cNvPr>
          <p:cNvSpPr>
            <a:spLocks noGrp="1"/>
          </p:cNvSpPr>
          <p:nvPr>
            <p:ph type="body" sz="quarter" idx="33"/>
          </p:nvPr>
        </p:nvSpPr>
        <p:spPr/>
        <p:txBody>
          <a:bodyPr/>
          <a:lstStyle/>
          <a:p>
            <a:endParaRPr lang="en-IN"/>
          </a:p>
        </p:txBody>
      </p:sp>
      <p:sp>
        <p:nvSpPr>
          <p:cNvPr id="5" name="Text Placeholder 4">
            <a:extLst>
              <a:ext uri="{FF2B5EF4-FFF2-40B4-BE49-F238E27FC236}">
                <a16:creationId xmlns:a16="http://schemas.microsoft.com/office/drawing/2014/main" id="{743EFED4-0192-331B-2AAC-0A47B8A197D4}"/>
              </a:ext>
            </a:extLst>
          </p:cNvPr>
          <p:cNvSpPr>
            <a:spLocks noGrp="1"/>
          </p:cNvSpPr>
          <p:nvPr>
            <p:ph type="body" sz="quarter" idx="34"/>
          </p:nvPr>
        </p:nvSpPr>
        <p:spPr/>
        <p:txBody>
          <a:bodyPr/>
          <a:lstStyle/>
          <a:p>
            <a:endParaRPr lang="en-IN"/>
          </a:p>
        </p:txBody>
      </p:sp>
      <p:sp>
        <p:nvSpPr>
          <p:cNvPr id="6" name="Text Placeholder 5">
            <a:extLst>
              <a:ext uri="{FF2B5EF4-FFF2-40B4-BE49-F238E27FC236}">
                <a16:creationId xmlns:a16="http://schemas.microsoft.com/office/drawing/2014/main" id="{5CD6A8DD-03E4-9493-4EA7-3C089138F6E5}"/>
              </a:ext>
            </a:extLst>
          </p:cNvPr>
          <p:cNvSpPr>
            <a:spLocks noGrp="1"/>
          </p:cNvSpPr>
          <p:nvPr>
            <p:ph type="body" sz="quarter" idx="35"/>
          </p:nvPr>
        </p:nvSpPr>
        <p:spPr/>
        <p:txBody>
          <a:bodyPr/>
          <a:lstStyle/>
          <a:p>
            <a:endParaRPr lang="en-IN"/>
          </a:p>
        </p:txBody>
      </p:sp>
      <p:sp>
        <p:nvSpPr>
          <p:cNvPr id="7" name="Footer Placeholder 6">
            <a:extLst>
              <a:ext uri="{FF2B5EF4-FFF2-40B4-BE49-F238E27FC236}">
                <a16:creationId xmlns:a16="http://schemas.microsoft.com/office/drawing/2014/main" id="{52A85CA0-1094-92A0-4CE2-6147C18D130B}"/>
              </a:ext>
            </a:extLst>
          </p:cNvPr>
          <p:cNvSpPr>
            <a:spLocks noGrp="1"/>
          </p:cNvSpPr>
          <p:nvPr>
            <p:ph type="ftr" sz="quarter" idx="11"/>
          </p:nvPr>
        </p:nvSpPr>
        <p:spPr/>
        <p:txBody>
          <a:bodyPr/>
          <a:lstStyle/>
          <a:p>
            <a:r>
              <a:rPr lang="en-US"/>
              <a:t>Scientific findings</a:t>
            </a:r>
            <a:endParaRPr lang="en-US" dirty="0"/>
          </a:p>
        </p:txBody>
      </p:sp>
      <p:sp>
        <p:nvSpPr>
          <p:cNvPr id="8" name="Slide Number Placeholder 7">
            <a:extLst>
              <a:ext uri="{FF2B5EF4-FFF2-40B4-BE49-F238E27FC236}">
                <a16:creationId xmlns:a16="http://schemas.microsoft.com/office/drawing/2014/main" id="{53786A00-20D6-A73B-30A3-A806815732D1}"/>
              </a:ext>
            </a:extLst>
          </p:cNvPr>
          <p:cNvSpPr>
            <a:spLocks noGrp="1"/>
          </p:cNvSpPr>
          <p:nvPr>
            <p:ph type="sldNum" sz="quarter" idx="12"/>
          </p:nvPr>
        </p:nvSpPr>
        <p:spPr/>
        <p:txBody>
          <a:bodyPr/>
          <a:lstStyle/>
          <a:p>
            <a:fld id="{FE024F78-56A6-7740-B68D-8D4D026EDF3F}" type="slidenum">
              <a:rPr lang="en-US" smtClean="0"/>
              <a:pPr/>
              <a:t>10</a:t>
            </a:fld>
            <a:endParaRPr lang="en-US" dirty="0"/>
          </a:p>
        </p:txBody>
      </p:sp>
      <p:pic>
        <p:nvPicPr>
          <p:cNvPr id="9" name="Picture 8">
            <a:extLst>
              <a:ext uri="{FF2B5EF4-FFF2-40B4-BE49-F238E27FC236}">
                <a16:creationId xmlns:a16="http://schemas.microsoft.com/office/drawing/2014/main" id="{0CF3C568-126F-FAAB-1079-9A6F9C43E567}"/>
              </a:ext>
            </a:extLst>
          </p:cNvPr>
          <p:cNvPicPr>
            <a:picLocks noChangeAspect="1"/>
          </p:cNvPicPr>
          <p:nvPr/>
        </p:nvPicPr>
        <p:blipFill>
          <a:blip r:embed="rId2"/>
          <a:stretch>
            <a:fillRect/>
          </a:stretch>
        </p:blipFill>
        <p:spPr>
          <a:xfrm>
            <a:off x="2029615" y="716045"/>
            <a:ext cx="8132769" cy="5425910"/>
          </a:xfrm>
          <a:prstGeom prst="rect">
            <a:avLst/>
          </a:prstGeom>
        </p:spPr>
      </p:pic>
    </p:spTree>
    <p:extLst>
      <p:ext uri="{BB962C8B-B14F-4D97-AF65-F5344CB8AC3E}">
        <p14:creationId xmlns:p14="http://schemas.microsoft.com/office/powerpoint/2010/main" val="40411022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51D46-5716-5E46-30A5-846ADA9663D1}"/>
              </a:ext>
            </a:extLst>
          </p:cNvPr>
          <p:cNvSpPr>
            <a:spLocks noGrp="1"/>
          </p:cNvSpPr>
          <p:nvPr>
            <p:ph type="title"/>
          </p:nvPr>
        </p:nvSpPr>
        <p:spPr>
          <a:xfrm>
            <a:off x="0" y="43011"/>
            <a:ext cx="10515600" cy="1325563"/>
          </a:xfrm>
        </p:spPr>
        <p:txBody>
          <a:bodyPr/>
          <a:lstStyle/>
          <a:p>
            <a:r>
              <a:rPr lang="en-US" dirty="0"/>
              <a:t>SURVIVAL DEPENDS ON</a:t>
            </a:r>
            <a:endParaRPr lang="en-IN" dirty="0"/>
          </a:p>
        </p:txBody>
      </p:sp>
      <p:sp>
        <p:nvSpPr>
          <p:cNvPr id="4" name="Footer Placeholder 3">
            <a:extLst>
              <a:ext uri="{FF2B5EF4-FFF2-40B4-BE49-F238E27FC236}">
                <a16:creationId xmlns:a16="http://schemas.microsoft.com/office/drawing/2014/main" id="{F46502C2-F6E9-BE01-3E92-254A9A2CF393}"/>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AC0A8634-0DCE-18D6-055C-4F7ED442C7EE}"/>
              </a:ext>
            </a:extLst>
          </p:cNvPr>
          <p:cNvSpPr>
            <a:spLocks noGrp="1"/>
          </p:cNvSpPr>
          <p:nvPr>
            <p:ph type="sldNum" sz="quarter" idx="12"/>
          </p:nvPr>
        </p:nvSpPr>
        <p:spPr/>
        <p:txBody>
          <a:bodyPr/>
          <a:lstStyle/>
          <a:p>
            <a:fld id="{FE024F78-56A6-7740-B68D-8D4D026EDF3F}" type="slidenum">
              <a:rPr lang="en-US" smtClean="0"/>
              <a:pPr/>
              <a:t>100</a:t>
            </a:fld>
            <a:endParaRPr lang="en-US" dirty="0"/>
          </a:p>
        </p:txBody>
      </p:sp>
      <p:graphicFrame>
        <p:nvGraphicFramePr>
          <p:cNvPr id="7" name="Diagram 6">
            <a:extLst>
              <a:ext uri="{FF2B5EF4-FFF2-40B4-BE49-F238E27FC236}">
                <a16:creationId xmlns:a16="http://schemas.microsoft.com/office/drawing/2014/main" id="{2E4FCAAB-E09F-B871-5D14-BF11E6DDED59}"/>
              </a:ext>
            </a:extLst>
          </p:cNvPr>
          <p:cNvGraphicFramePr/>
          <p:nvPr>
            <p:extLst>
              <p:ext uri="{D42A27DB-BD31-4B8C-83A1-F6EECF244321}">
                <p14:modId xmlns:p14="http://schemas.microsoft.com/office/powerpoint/2010/main" val="2698864751"/>
              </p:ext>
            </p:extLst>
          </p:nvPr>
        </p:nvGraphicFramePr>
        <p:xfrm>
          <a:off x="2032000" y="1207008"/>
          <a:ext cx="8128000" cy="493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26244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A4444E-C9DB-2FDC-7B36-4BA73FEC2BF9}"/>
              </a:ext>
            </a:extLst>
          </p:cNvPr>
          <p:cNvSpPr>
            <a:spLocks noGrp="1"/>
          </p:cNvSpPr>
          <p:nvPr>
            <p:ph sz="quarter" idx="25"/>
          </p:nvPr>
        </p:nvSpPr>
        <p:spPr>
          <a:solidFill>
            <a:schemeClr val="accent5">
              <a:lumMod val="60000"/>
              <a:lumOff val="40000"/>
              <a:alpha val="23000"/>
            </a:schemeClr>
          </a:solidFill>
        </p:spPr>
        <p:txBody>
          <a:bodyPr/>
          <a:lstStyle/>
          <a:p>
            <a:r>
              <a:rPr lang="en-US" dirty="0">
                <a:solidFill>
                  <a:schemeClr val="bg1"/>
                </a:solidFill>
              </a:rPr>
              <a:t>Heart failure</a:t>
            </a:r>
          </a:p>
          <a:p>
            <a:r>
              <a:rPr lang="en-US" dirty="0">
                <a:solidFill>
                  <a:schemeClr val="bg1"/>
                </a:solidFill>
              </a:rPr>
              <a:t>Cyanosis – Depending on Interatrial </a:t>
            </a:r>
            <a:r>
              <a:rPr lang="en-US" dirty="0" err="1">
                <a:solidFill>
                  <a:schemeClr val="bg1"/>
                </a:solidFill>
              </a:rPr>
              <a:t>communicaton</a:t>
            </a:r>
            <a:endParaRPr lang="en-US" dirty="0">
              <a:solidFill>
                <a:schemeClr val="bg1"/>
              </a:solidFill>
            </a:endParaRPr>
          </a:p>
          <a:p>
            <a:r>
              <a:rPr lang="en-US" dirty="0">
                <a:solidFill>
                  <a:schemeClr val="bg1"/>
                </a:solidFill>
              </a:rPr>
              <a:t>Severe Manifestation after duct closes</a:t>
            </a:r>
          </a:p>
          <a:p>
            <a:endParaRPr lang="en-US" dirty="0">
              <a:solidFill>
                <a:schemeClr val="bg1"/>
              </a:solidFill>
            </a:endParaRPr>
          </a:p>
          <a:p>
            <a:r>
              <a:rPr lang="en-US" dirty="0">
                <a:solidFill>
                  <a:schemeClr val="bg1"/>
                </a:solidFill>
              </a:rPr>
              <a:t>Left Sided Obstruction </a:t>
            </a:r>
            <a:r>
              <a:rPr lang="en-US" dirty="0">
                <a:solidFill>
                  <a:schemeClr val="bg1"/>
                </a:solidFill>
                <a:sym typeface="Wingdings" panose="05000000000000000000" pitchFamily="2" charset="2"/>
              </a:rPr>
              <a:t> Pulmonary congestion</a:t>
            </a:r>
          </a:p>
          <a:p>
            <a:r>
              <a:rPr lang="en-US" dirty="0">
                <a:solidFill>
                  <a:schemeClr val="bg1"/>
                </a:solidFill>
                <a:sym typeface="Wingdings" panose="05000000000000000000" pitchFamily="2" charset="2"/>
              </a:rPr>
              <a:t>Week Peripheral pulse  Shock</a:t>
            </a:r>
          </a:p>
          <a:p>
            <a:r>
              <a:rPr lang="en-US" dirty="0">
                <a:solidFill>
                  <a:schemeClr val="bg1"/>
                </a:solidFill>
                <a:sym typeface="Wingdings" panose="05000000000000000000" pitchFamily="2" charset="2"/>
              </a:rPr>
              <a:t>Severe cyanosis</a:t>
            </a:r>
          </a:p>
          <a:p>
            <a:endParaRPr lang="en-US" dirty="0">
              <a:sym typeface="Wingdings" panose="05000000000000000000" pitchFamily="2" charset="2"/>
            </a:endParaRPr>
          </a:p>
          <a:p>
            <a:endParaRPr lang="en-IN" dirty="0"/>
          </a:p>
        </p:txBody>
      </p:sp>
      <p:sp>
        <p:nvSpPr>
          <p:cNvPr id="3" name="Title 2">
            <a:extLst>
              <a:ext uri="{FF2B5EF4-FFF2-40B4-BE49-F238E27FC236}">
                <a16:creationId xmlns:a16="http://schemas.microsoft.com/office/drawing/2014/main" id="{75FC8EB0-A6C3-893C-2BDF-1084C78A4D29}"/>
              </a:ext>
            </a:extLst>
          </p:cNvPr>
          <p:cNvSpPr>
            <a:spLocks noGrp="1"/>
          </p:cNvSpPr>
          <p:nvPr>
            <p:ph type="title"/>
          </p:nvPr>
        </p:nvSpPr>
        <p:spPr/>
        <p:txBody>
          <a:bodyPr/>
          <a:lstStyle/>
          <a:p>
            <a:r>
              <a:rPr lang="en-US" dirty="0"/>
              <a:t>Clinical presentation</a:t>
            </a:r>
            <a:endParaRPr lang="en-IN" dirty="0"/>
          </a:p>
        </p:txBody>
      </p:sp>
      <p:sp>
        <p:nvSpPr>
          <p:cNvPr id="4" name="Footer Placeholder 3">
            <a:extLst>
              <a:ext uri="{FF2B5EF4-FFF2-40B4-BE49-F238E27FC236}">
                <a16:creationId xmlns:a16="http://schemas.microsoft.com/office/drawing/2014/main" id="{04F70F8C-5A6A-7099-BF32-88D6E7EBB243}"/>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5E2DAD1C-3577-4E89-9FB7-283DAD2B713B}"/>
              </a:ext>
            </a:extLst>
          </p:cNvPr>
          <p:cNvSpPr>
            <a:spLocks noGrp="1"/>
          </p:cNvSpPr>
          <p:nvPr>
            <p:ph type="sldNum" sz="quarter" idx="12"/>
          </p:nvPr>
        </p:nvSpPr>
        <p:spPr/>
        <p:txBody>
          <a:bodyPr/>
          <a:lstStyle/>
          <a:p>
            <a:fld id="{FE024F78-56A6-7740-B68D-8D4D026EDF3F}" type="slidenum">
              <a:rPr lang="en-US" smtClean="0"/>
              <a:pPr/>
              <a:t>101</a:t>
            </a:fld>
            <a:endParaRPr lang="en-US" dirty="0"/>
          </a:p>
        </p:txBody>
      </p:sp>
    </p:spTree>
    <p:extLst>
      <p:ext uri="{BB962C8B-B14F-4D97-AF65-F5344CB8AC3E}">
        <p14:creationId xmlns:p14="http://schemas.microsoft.com/office/powerpoint/2010/main" val="15445258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FCAFE6-499E-E454-A784-272C3F5B90AF}"/>
              </a:ext>
            </a:extLst>
          </p:cNvPr>
          <p:cNvSpPr>
            <a:spLocks noGrp="1"/>
          </p:cNvSpPr>
          <p:nvPr>
            <p:ph type="title"/>
          </p:nvPr>
        </p:nvSpPr>
        <p:spPr>
          <a:xfrm>
            <a:off x="330131" y="254953"/>
            <a:ext cx="8810840" cy="1325563"/>
          </a:xfrm>
        </p:spPr>
        <p:txBody>
          <a:bodyPr/>
          <a:lstStyle/>
          <a:p>
            <a:r>
              <a:rPr lang="en-US" dirty="0"/>
              <a:t>Clinical finding</a:t>
            </a:r>
            <a:endParaRPr lang="en-IN" dirty="0"/>
          </a:p>
        </p:txBody>
      </p:sp>
      <p:sp>
        <p:nvSpPr>
          <p:cNvPr id="4" name="Footer Placeholder 3">
            <a:extLst>
              <a:ext uri="{FF2B5EF4-FFF2-40B4-BE49-F238E27FC236}">
                <a16:creationId xmlns:a16="http://schemas.microsoft.com/office/drawing/2014/main" id="{186BCDC2-08CA-2E1E-7838-083B955D8FDF}"/>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BCB9CFAF-EE42-DCF4-AF37-85ACA51DFE46}"/>
              </a:ext>
            </a:extLst>
          </p:cNvPr>
          <p:cNvSpPr>
            <a:spLocks noGrp="1"/>
          </p:cNvSpPr>
          <p:nvPr>
            <p:ph type="sldNum" sz="quarter" idx="12"/>
          </p:nvPr>
        </p:nvSpPr>
        <p:spPr/>
        <p:txBody>
          <a:bodyPr/>
          <a:lstStyle/>
          <a:p>
            <a:fld id="{FE024F78-56A6-7740-B68D-8D4D026EDF3F}" type="slidenum">
              <a:rPr lang="en-US" smtClean="0"/>
              <a:pPr/>
              <a:t>102</a:t>
            </a:fld>
            <a:endParaRPr lang="en-US" dirty="0"/>
          </a:p>
        </p:txBody>
      </p:sp>
      <p:graphicFrame>
        <p:nvGraphicFramePr>
          <p:cNvPr id="6" name="Diagram 5">
            <a:extLst>
              <a:ext uri="{FF2B5EF4-FFF2-40B4-BE49-F238E27FC236}">
                <a16:creationId xmlns:a16="http://schemas.microsoft.com/office/drawing/2014/main" id="{5860C432-80FF-C7B9-6B10-C8512F7ED78D}"/>
              </a:ext>
            </a:extLst>
          </p:cNvPr>
          <p:cNvGraphicFramePr/>
          <p:nvPr>
            <p:extLst>
              <p:ext uri="{D42A27DB-BD31-4B8C-83A1-F6EECF244321}">
                <p14:modId xmlns:p14="http://schemas.microsoft.com/office/powerpoint/2010/main" val="1139673056"/>
              </p:ext>
            </p:extLst>
          </p:nvPr>
        </p:nvGraphicFramePr>
        <p:xfrm>
          <a:off x="2043151" y="107420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996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282911-E0AD-453E-228C-A7E85A0F4785}"/>
              </a:ext>
            </a:extLst>
          </p:cNvPr>
          <p:cNvSpPr>
            <a:spLocks noGrp="1"/>
          </p:cNvSpPr>
          <p:nvPr>
            <p:ph type="title"/>
          </p:nvPr>
        </p:nvSpPr>
        <p:spPr/>
        <p:txBody>
          <a:bodyPr/>
          <a:lstStyle/>
          <a:p>
            <a:r>
              <a:rPr lang="en-US" dirty="0"/>
              <a:t>ECG</a:t>
            </a:r>
            <a:endParaRPr lang="en-IN" dirty="0"/>
          </a:p>
        </p:txBody>
      </p:sp>
      <p:sp>
        <p:nvSpPr>
          <p:cNvPr id="4" name="Footer Placeholder 3">
            <a:extLst>
              <a:ext uri="{FF2B5EF4-FFF2-40B4-BE49-F238E27FC236}">
                <a16:creationId xmlns:a16="http://schemas.microsoft.com/office/drawing/2014/main" id="{B512A46A-FA0F-B1BE-8411-46DC0F9F8073}"/>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B1B58D64-A334-6990-6F50-32C9066D079D}"/>
              </a:ext>
            </a:extLst>
          </p:cNvPr>
          <p:cNvSpPr>
            <a:spLocks noGrp="1"/>
          </p:cNvSpPr>
          <p:nvPr>
            <p:ph type="sldNum" sz="quarter" idx="12"/>
          </p:nvPr>
        </p:nvSpPr>
        <p:spPr/>
        <p:txBody>
          <a:bodyPr/>
          <a:lstStyle/>
          <a:p>
            <a:fld id="{FE024F78-56A6-7740-B68D-8D4D026EDF3F}" type="slidenum">
              <a:rPr lang="en-US" smtClean="0"/>
              <a:pPr/>
              <a:t>103</a:t>
            </a:fld>
            <a:endParaRPr lang="en-US" dirty="0"/>
          </a:p>
        </p:txBody>
      </p:sp>
      <p:sp>
        <p:nvSpPr>
          <p:cNvPr id="7" name="TextBox 6">
            <a:extLst>
              <a:ext uri="{FF2B5EF4-FFF2-40B4-BE49-F238E27FC236}">
                <a16:creationId xmlns:a16="http://schemas.microsoft.com/office/drawing/2014/main" id="{0AB79D1F-F378-E0E6-98DA-E6F5305444D2}"/>
              </a:ext>
            </a:extLst>
          </p:cNvPr>
          <p:cNvSpPr txBox="1"/>
          <p:nvPr/>
        </p:nvSpPr>
        <p:spPr>
          <a:xfrm>
            <a:off x="849351" y="2468880"/>
            <a:ext cx="9483369" cy="3046988"/>
          </a:xfrm>
          <a:prstGeom prst="rect">
            <a:avLst/>
          </a:prstGeom>
          <a:noFill/>
        </p:spPr>
        <p:txBody>
          <a:bodyPr wrap="square" rtlCol="0">
            <a:spAutoFit/>
          </a:bodyPr>
          <a:lstStyle/>
          <a:p>
            <a:r>
              <a:rPr lang="en-US" sz="3200" dirty="0">
                <a:solidFill>
                  <a:schemeClr val="bg1"/>
                </a:solidFill>
              </a:rPr>
              <a:t>Always </a:t>
            </a:r>
            <a:r>
              <a:rPr lang="en-US" sz="3200" dirty="0">
                <a:solidFill>
                  <a:schemeClr val="bg1"/>
                </a:solidFill>
                <a:sym typeface="Wingdings" panose="05000000000000000000" pitchFamily="2" charset="2"/>
              </a:rPr>
              <a:t></a:t>
            </a:r>
            <a:r>
              <a:rPr lang="en-US" sz="3200" dirty="0">
                <a:solidFill>
                  <a:schemeClr val="bg1"/>
                </a:solidFill>
              </a:rPr>
              <a:t> RVH</a:t>
            </a:r>
          </a:p>
          <a:p>
            <a:endParaRPr lang="en-US" sz="3200" dirty="0">
              <a:solidFill>
                <a:schemeClr val="bg1"/>
              </a:solidFill>
            </a:endParaRPr>
          </a:p>
          <a:p>
            <a:r>
              <a:rPr lang="en-US" sz="3200" dirty="0">
                <a:solidFill>
                  <a:schemeClr val="bg1"/>
                </a:solidFill>
              </a:rPr>
              <a:t>Rarely  large R waves in  V5 and V6 </a:t>
            </a:r>
          </a:p>
          <a:p>
            <a:endParaRPr lang="en-IN" sz="3200" dirty="0">
              <a:solidFill>
                <a:schemeClr val="bg1"/>
              </a:solidFill>
            </a:endParaRPr>
          </a:p>
          <a:p>
            <a:r>
              <a:rPr lang="en-IN" sz="3200" dirty="0">
                <a:solidFill>
                  <a:schemeClr val="bg1"/>
                </a:solidFill>
              </a:rPr>
              <a:t>Because these leads are placed in Enlarged RV and Not hypoplastic LV</a:t>
            </a:r>
            <a:endParaRPr lang="en-US" sz="3200" dirty="0">
              <a:solidFill>
                <a:schemeClr val="bg1"/>
              </a:solidFill>
            </a:endParaRPr>
          </a:p>
        </p:txBody>
      </p:sp>
    </p:spTree>
    <p:extLst>
      <p:ext uri="{BB962C8B-B14F-4D97-AF65-F5344CB8AC3E}">
        <p14:creationId xmlns:p14="http://schemas.microsoft.com/office/powerpoint/2010/main" val="2536663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2C470B1-ADD7-B0F5-B74D-B3D596201D79}"/>
              </a:ext>
            </a:extLst>
          </p:cNvPr>
          <p:cNvPicPr>
            <a:picLocks noGrp="1" noChangeAspect="1"/>
          </p:cNvPicPr>
          <p:nvPr>
            <p:ph sz="quarter" idx="25"/>
          </p:nvPr>
        </p:nvPicPr>
        <p:blipFill rotWithShape="1">
          <a:blip r:embed="rId3"/>
          <a:srcRect l="12265" t="33742" r="26587" b="22869"/>
          <a:stretch/>
        </p:blipFill>
        <p:spPr>
          <a:xfrm>
            <a:off x="3051030" y="365125"/>
            <a:ext cx="5942477" cy="6355080"/>
          </a:xfrm>
        </p:spPr>
      </p:pic>
      <p:sp>
        <p:nvSpPr>
          <p:cNvPr id="3" name="Title 2">
            <a:extLst>
              <a:ext uri="{FF2B5EF4-FFF2-40B4-BE49-F238E27FC236}">
                <a16:creationId xmlns:a16="http://schemas.microsoft.com/office/drawing/2014/main" id="{7DD66994-277B-4E6D-7A42-CAAAA185FCA1}"/>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115555FD-9059-8040-DDB6-8B408794658C}"/>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FCC270A-A658-D3E7-42BD-05C9D873D542}"/>
              </a:ext>
            </a:extLst>
          </p:cNvPr>
          <p:cNvSpPr>
            <a:spLocks noGrp="1"/>
          </p:cNvSpPr>
          <p:nvPr>
            <p:ph type="sldNum" sz="quarter" idx="12"/>
          </p:nvPr>
        </p:nvSpPr>
        <p:spPr/>
        <p:txBody>
          <a:bodyPr/>
          <a:lstStyle/>
          <a:p>
            <a:fld id="{FE024F78-56A6-7740-B68D-8D4D026EDF3F}" type="slidenum">
              <a:rPr lang="en-US" smtClean="0"/>
              <a:pPr/>
              <a:t>104</a:t>
            </a:fld>
            <a:endParaRPr lang="en-US" dirty="0"/>
          </a:p>
        </p:txBody>
      </p:sp>
    </p:spTree>
    <p:extLst>
      <p:ext uri="{BB962C8B-B14F-4D97-AF65-F5344CB8AC3E}">
        <p14:creationId xmlns:p14="http://schemas.microsoft.com/office/powerpoint/2010/main" val="29277183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DCD615-4710-E6D3-A724-14BED9DE1C57}"/>
              </a:ext>
            </a:extLst>
          </p:cNvPr>
          <p:cNvSpPr>
            <a:spLocks noGrp="1"/>
          </p:cNvSpPr>
          <p:nvPr>
            <p:ph type="title"/>
          </p:nvPr>
        </p:nvSpPr>
        <p:spPr/>
        <p:txBody>
          <a:bodyPr/>
          <a:lstStyle/>
          <a:p>
            <a:r>
              <a:rPr lang="en-US" dirty="0"/>
              <a:t>ECHO</a:t>
            </a:r>
            <a:endParaRPr lang="en-IN" dirty="0"/>
          </a:p>
        </p:txBody>
      </p:sp>
      <p:sp>
        <p:nvSpPr>
          <p:cNvPr id="4" name="Footer Placeholder 3">
            <a:extLst>
              <a:ext uri="{FF2B5EF4-FFF2-40B4-BE49-F238E27FC236}">
                <a16:creationId xmlns:a16="http://schemas.microsoft.com/office/drawing/2014/main" id="{56266B11-30E8-90E9-29BA-09E309A132C8}"/>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BFF03BAC-9367-10DD-F601-3CB62439C471}"/>
              </a:ext>
            </a:extLst>
          </p:cNvPr>
          <p:cNvSpPr>
            <a:spLocks noGrp="1"/>
          </p:cNvSpPr>
          <p:nvPr>
            <p:ph type="sldNum" sz="quarter" idx="12"/>
          </p:nvPr>
        </p:nvSpPr>
        <p:spPr/>
        <p:txBody>
          <a:bodyPr/>
          <a:lstStyle/>
          <a:p>
            <a:fld id="{FE024F78-56A6-7740-B68D-8D4D026EDF3F}" type="slidenum">
              <a:rPr lang="en-US" smtClean="0"/>
              <a:pPr/>
              <a:t>105</a:t>
            </a:fld>
            <a:endParaRPr lang="en-US" dirty="0"/>
          </a:p>
        </p:txBody>
      </p:sp>
      <p:sp>
        <p:nvSpPr>
          <p:cNvPr id="6" name="TextBox 5">
            <a:extLst>
              <a:ext uri="{FF2B5EF4-FFF2-40B4-BE49-F238E27FC236}">
                <a16:creationId xmlns:a16="http://schemas.microsoft.com/office/drawing/2014/main" id="{B2FDD410-2024-5A3B-B68D-D27AF5B7C938}"/>
              </a:ext>
            </a:extLst>
          </p:cNvPr>
          <p:cNvSpPr txBox="1"/>
          <p:nvPr/>
        </p:nvSpPr>
        <p:spPr>
          <a:xfrm>
            <a:off x="849351" y="2269671"/>
            <a:ext cx="10156106" cy="2677656"/>
          </a:xfrm>
          <a:prstGeom prst="rect">
            <a:avLst/>
          </a:prstGeom>
          <a:noFill/>
        </p:spPr>
        <p:txBody>
          <a:bodyPr wrap="square" rtlCol="0">
            <a:spAutoFit/>
          </a:bodyPr>
          <a:lstStyle/>
          <a:p>
            <a:r>
              <a:rPr lang="en-US" sz="2400" dirty="0">
                <a:solidFill>
                  <a:schemeClr val="bg1"/>
                </a:solidFill>
              </a:rPr>
              <a:t>Small Muscle Bound LV that does not extend to cardiac apex</a:t>
            </a:r>
          </a:p>
          <a:p>
            <a:endParaRPr lang="en-US" sz="2400" dirty="0">
              <a:solidFill>
                <a:schemeClr val="bg1"/>
              </a:solidFill>
            </a:endParaRPr>
          </a:p>
          <a:p>
            <a:r>
              <a:rPr lang="en-US" sz="2400" dirty="0">
                <a:solidFill>
                  <a:schemeClr val="bg1"/>
                </a:solidFill>
              </a:rPr>
              <a:t>Endocardial border is Hyper echoic </a:t>
            </a:r>
            <a:r>
              <a:rPr lang="en-US" sz="2400" dirty="0">
                <a:solidFill>
                  <a:schemeClr val="bg1"/>
                </a:solidFill>
                <a:sym typeface="Wingdings" panose="05000000000000000000" pitchFamily="2" charset="2"/>
              </a:rPr>
              <a:t> Endocardial fibroelastosis</a:t>
            </a:r>
          </a:p>
          <a:p>
            <a:endParaRPr lang="en-US" sz="2400" dirty="0">
              <a:solidFill>
                <a:schemeClr val="bg1"/>
              </a:solidFill>
              <a:sym typeface="Wingdings" panose="05000000000000000000" pitchFamily="2" charset="2"/>
            </a:endParaRPr>
          </a:p>
          <a:p>
            <a:r>
              <a:rPr lang="en-US" sz="2400" dirty="0">
                <a:solidFill>
                  <a:schemeClr val="bg1"/>
                </a:solidFill>
                <a:sym typeface="Wingdings" panose="05000000000000000000" pitchFamily="2" charset="2"/>
              </a:rPr>
              <a:t>Left atrium is small  Dilated in Restrictive ASD</a:t>
            </a:r>
          </a:p>
          <a:p>
            <a:endParaRPr lang="en-US" sz="2400" dirty="0">
              <a:solidFill>
                <a:schemeClr val="bg1"/>
              </a:solidFill>
              <a:sym typeface="Wingdings" panose="05000000000000000000" pitchFamily="2" charset="2"/>
            </a:endParaRPr>
          </a:p>
          <a:p>
            <a:r>
              <a:rPr lang="en-IN" sz="2400" dirty="0">
                <a:solidFill>
                  <a:schemeClr val="bg1"/>
                </a:solidFill>
              </a:rPr>
              <a:t>Hypoplastic Arch / </a:t>
            </a:r>
            <a:r>
              <a:rPr lang="en-IN" sz="2400" dirty="0" err="1">
                <a:solidFill>
                  <a:schemeClr val="bg1"/>
                </a:solidFill>
              </a:rPr>
              <a:t>Atretitic</a:t>
            </a:r>
            <a:r>
              <a:rPr lang="en-IN" sz="2400" dirty="0">
                <a:solidFill>
                  <a:schemeClr val="bg1"/>
                </a:solidFill>
              </a:rPr>
              <a:t> Mitral and Aortic valve</a:t>
            </a:r>
          </a:p>
        </p:txBody>
      </p:sp>
    </p:spTree>
    <p:extLst>
      <p:ext uri="{BB962C8B-B14F-4D97-AF65-F5344CB8AC3E}">
        <p14:creationId xmlns:p14="http://schemas.microsoft.com/office/powerpoint/2010/main" val="42491475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D922F90-8761-5F78-7763-7B7A682D817B}"/>
              </a:ext>
            </a:extLst>
          </p:cNvPr>
          <p:cNvPicPr>
            <a:picLocks noGrp="1" noChangeAspect="1"/>
          </p:cNvPicPr>
          <p:nvPr>
            <p:ph sz="quarter" idx="25"/>
          </p:nvPr>
        </p:nvPicPr>
        <p:blipFill rotWithShape="1">
          <a:blip r:embed="rId3"/>
          <a:srcRect l="8038" t="24643" r="29244" b="43617"/>
          <a:stretch/>
        </p:blipFill>
        <p:spPr>
          <a:xfrm>
            <a:off x="2041071" y="1022010"/>
            <a:ext cx="7554686" cy="4458494"/>
          </a:xfrm>
        </p:spPr>
      </p:pic>
      <p:sp>
        <p:nvSpPr>
          <p:cNvPr id="3" name="Title 2">
            <a:extLst>
              <a:ext uri="{FF2B5EF4-FFF2-40B4-BE49-F238E27FC236}">
                <a16:creationId xmlns:a16="http://schemas.microsoft.com/office/drawing/2014/main" id="{B653942B-B2D1-B52E-37D0-CCF1BAB91F56}"/>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1D9D2A52-44A3-1E90-6224-077B6189298C}"/>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3047A974-4624-2B21-ED4B-3B52C97FBDE4}"/>
              </a:ext>
            </a:extLst>
          </p:cNvPr>
          <p:cNvSpPr>
            <a:spLocks noGrp="1"/>
          </p:cNvSpPr>
          <p:nvPr>
            <p:ph type="sldNum" sz="quarter" idx="12"/>
          </p:nvPr>
        </p:nvSpPr>
        <p:spPr/>
        <p:txBody>
          <a:bodyPr/>
          <a:lstStyle/>
          <a:p>
            <a:fld id="{FE024F78-56A6-7740-B68D-8D4D026EDF3F}" type="slidenum">
              <a:rPr lang="en-US" smtClean="0"/>
              <a:pPr/>
              <a:t>106</a:t>
            </a:fld>
            <a:endParaRPr lang="en-US" dirty="0"/>
          </a:p>
        </p:txBody>
      </p:sp>
    </p:spTree>
    <p:extLst>
      <p:ext uri="{BB962C8B-B14F-4D97-AF65-F5344CB8AC3E}">
        <p14:creationId xmlns:p14="http://schemas.microsoft.com/office/powerpoint/2010/main" val="16748175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0147793-DF02-45B6-6D26-723EE0B24B0F}"/>
              </a:ext>
            </a:extLst>
          </p:cNvPr>
          <p:cNvPicPr>
            <a:picLocks noGrp="1" noChangeAspect="1"/>
          </p:cNvPicPr>
          <p:nvPr>
            <p:ph sz="quarter" idx="25"/>
          </p:nvPr>
        </p:nvPicPr>
        <p:blipFill rotWithShape="1">
          <a:blip r:embed="rId3"/>
          <a:srcRect l="4240" t="49833" r="4240" b="24553"/>
          <a:stretch/>
        </p:blipFill>
        <p:spPr>
          <a:xfrm>
            <a:off x="0" y="751115"/>
            <a:ext cx="12192000" cy="5182054"/>
          </a:xfrm>
        </p:spPr>
      </p:pic>
      <p:sp>
        <p:nvSpPr>
          <p:cNvPr id="4" name="Footer Placeholder 3">
            <a:extLst>
              <a:ext uri="{FF2B5EF4-FFF2-40B4-BE49-F238E27FC236}">
                <a16:creationId xmlns:a16="http://schemas.microsoft.com/office/drawing/2014/main" id="{1376BE05-3ACC-251F-C797-F9D924199FF9}"/>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48252E9F-E008-4AC0-51B8-D13F1A385C69}"/>
              </a:ext>
            </a:extLst>
          </p:cNvPr>
          <p:cNvSpPr>
            <a:spLocks noGrp="1"/>
          </p:cNvSpPr>
          <p:nvPr>
            <p:ph type="sldNum" sz="quarter" idx="12"/>
          </p:nvPr>
        </p:nvSpPr>
        <p:spPr/>
        <p:txBody>
          <a:bodyPr/>
          <a:lstStyle/>
          <a:p>
            <a:fld id="{FE024F78-56A6-7740-B68D-8D4D026EDF3F}" type="slidenum">
              <a:rPr lang="en-US" smtClean="0"/>
              <a:pPr/>
              <a:t>107</a:t>
            </a:fld>
            <a:endParaRPr lang="en-US" dirty="0"/>
          </a:p>
        </p:txBody>
      </p:sp>
    </p:spTree>
    <p:extLst>
      <p:ext uri="{BB962C8B-B14F-4D97-AF65-F5344CB8AC3E}">
        <p14:creationId xmlns:p14="http://schemas.microsoft.com/office/powerpoint/2010/main" val="12681906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E330F7B-F9A1-CF94-7204-D00E8AFD3E2F}"/>
              </a:ext>
            </a:extLst>
          </p:cNvPr>
          <p:cNvPicPr>
            <a:picLocks noGrp="1" noChangeAspect="1"/>
          </p:cNvPicPr>
          <p:nvPr>
            <p:ph sz="quarter" idx="25"/>
          </p:nvPr>
        </p:nvPicPr>
        <p:blipFill rotWithShape="1">
          <a:blip r:embed="rId3"/>
          <a:srcRect l="7599" t="29866" r="49009" b="47072"/>
          <a:stretch/>
        </p:blipFill>
        <p:spPr>
          <a:xfrm>
            <a:off x="2393805" y="702129"/>
            <a:ext cx="7233293" cy="5535158"/>
          </a:xfrm>
        </p:spPr>
      </p:pic>
      <p:sp>
        <p:nvSpPr>
          <p:cNvPr id="3" name="Title 2">
            <a:extLst>
              <a:ext uri="{FF2B5EF4-FFF2-40B4-BE49-F238E27FC236}">
                <a16:creationId xmlns:a16="http://schemas.microsoft.com/office/drawing/2014/main" id="{B5A4BEAF-7F4C-C1B4-F00C-A419123EE852}"/>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54F1845F-34D0-1716-EC5D-0D30C36DB0D5}"/>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4A6C5A51-CA10-A321-5A7E-4E97F5D97D69}"/>
              </a:ext>
            </a:extLst>
          </p:cNvPr>
          <p:cNvSpPr>
            <a:spLocks noGrp="1"/>
          </p:cNvSpPr>
          <p:nvPr>
            <p:ph type="sldNum" sz="quarter" idx="12"/>
          </p:nvPr>
        </p:nvSpPr>
        <p:spPr/>
        <p:txBody>
          <a:bodyPr/>
          <a:lstStyle/>
          <a:p>
            <a:fld id="{FE024F78-56A6-7740-B68D-8D4D026EDF3F}" type="slidenum">
              <a:rPr lang="en-US" smtClean="0"/>
              <a:pPr/>
              <a:t>108</a:t>
            </a:fld>
            <a:endParaRPr lang="en-US" dirty="0"/>
          </a:p>
        </p:txBody>
      </p:sp>
    </p:spTree>
    <p:extLst>
      <p:ext uri="{BB962C8B-B14F-4D97-AF65-F5344CB8AC3E}">
        <p14:creationId xmlns:p14="http://schemas.microsoft.com/office/powerpoint/2010/main" val="35686722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5B56B57-BD87-440B-5B0E-8481A2D37CF7}"/>
              </a:ext>
            </a:extLst>
          </p:cNvPr>
          <p:cNvPicPr>
            <a:picLocks noGrp="1" noChangeAspect="1"/>
          </p:cNvPicPr>
          <p:nvPr>
            <p:ph sz="quarter" idx="25"/>
          </p:nvPr>
        </p:nvPicPr>
        <p:blipFill rotWithShape="1">
          <a:blip r:embed="rId3"/>
          <a:srcRect l="8481" t="41946" r="20017" b="21454"/>
          <a:stretch/>
        </p:blipFill>
        <p:spPr>
          <a:xfrm>
            <a:off x="1878051" y="692715"/>
            <a:ext cx="7870106" cy="5800160"/>
          </a:xfrm>
        </p:spPr>
      </p:pic>
      <p:sp>
        <p:nvSpPr>
          <p:cNvPr id="3" name="Title 2">
            <a:extLst>
              <a:ext uri="{FF2B5EF4-FFF2-40B4-BE49-F238E27FC236}">
                <a16:creationId xmlns:a16="http://schemas.microsoft.com/office/drawing/2014/main" id="{1885553C-3510-AD7B-E4B7-FCC944C6B8CF}"/>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19F62830-DA67-CE70-5248-592034D38F38}"/>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F1EEA7B5-E144-2F41-D180-FAE7A2DBC5B2}"/>
              </a:ext>
            </a:extLst>
          </p:cNvPr>
          <p:cNvSpPr>
            <a:spLocks noGrp="1"/>
          </p:cNvSpPr>
          <p:nvPr>
            <p:ph type="sldNum" sz="quarter" idx="12"/>
          </p:nvPr>
        </p:nvSpPr>
        <p:spPr/>
        <p:txBody>
          <a:bodyPr/>
          <a:lstStyle/>
          <a:p>
            <a:fld id="{FE024F78-56A6-7740-B68D-8D4D026EDF3F}" type="slidenum">
              <a:rPr lang="en-US" smtClean="0"/>
              <a:pPr/>
              <a:t>109</a:t>
            </a:fld>
            <a:endParaRPr lang="en-US" dirty="0"/>
          </a:p>
        </p:txBody>
      </p:sp>
    </p:spTree>
    <p:extLst>
      <p:ext uri="{BB962C8B-B14F-4D97-AF65-F5344CB8AC3E}">
        <p14:creationId xmlns:p14="http://schemas.microsoft.com/office/powerpoint/2010/main" val="3771055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7AF15D5-5605-07DB-B77B-A57B84BD7D6D}"/>
              </a:ext>
            </a:extLst>
          </p:cNvPr>
          <p:cNvSpPr>
            <a:spLocks noGrp="1"/>
          </p:cNvSpPr>
          <p:nvPr>
            <p:ph type="title"/>
          </p:nvPr>
        </p:nvSpPr>
        <p:spPr>
          <a:xfrm>
            <a:off x="220702" y="141287"/>
            <a:ext cx="10515600" cy="1325563"/>
          </a:xfrm>
        </p:spPr>
        <p:txBody>
          <a:bodyPr/>
          <a:lstStyle/>
          <a:p>
            <a:r>
              <a:rPr lang="en-US" dirty="0"/>
              <a:t>COARCTATION OF AORTA</a:t>
            </a:r>
            <a:endParaRPr lang="en-IN" dirty="0"/>
          </a:p>
        </p:txBody>
      </p:sp>
      <p:sp>
        <p:nvSpPr>
          <p:cNvPr id="8" name="Slide Number Placeholder 7">
            <a:extLst>
              <a:ext uri="{FF2B5EF4-FFF2-40B4-BE49-F238E27FC236}">
                <a16:creationId xmlns:a16="http://schemas.microsoft.com/office/drawing/2014/main" id="{874B176D-C7BA-DB1F-EBE0-8C74081AAD51}"/>
              </a:ext>
            </a:extLst>
          </p:cNvPr>
          <p:cNvSpPr>
            <a:spLocks noGrp="1"/>
          </p:cNvSpPr>
          <p:nvPr>
            <p:ph type="sldNum" sz="quarter" idx="12"/>
          </p:nvPr>
        </p:nvSpPr>
        <p:spPr/>
        <p:txBody>
          <a:bodyPr/>
          <a:lstStyle/>
          <a:p>
            <a:fld id="{FE024F78-56A6-7740-B68D-8D4D026EDF3F}" type="slidenum">
              <a:rPr lang="en-US" smtClean="0"/>
              <a:pPr/>
              <a:t>11</a:t>
            </a:fld>
            <a:endParaRPr lang="en-US" dirty="0"/>
          </a:p>
        </p:txBody>
      </p:sp>
      <p:pic>
        <p:nvPicPr>
          <p:cNvPr id="12" name="Picture 11">
            <a:extLst>
              <a:ext uri="{FF2B5EF4-FFF2-40B4-BE49-F238E27FC236}">
                <a16:creationId xmlns:a16="http://schemas.microsoft.com/office/drawing/2014/main" id="{9BCF85F5-D74B-2FF5-14E7-D7B2882BBFAB}"/>
              </a:ext>
            </a:extLst>
          </p:cNvPr>
          <p:cNvPicPr>
            <a:picLocks noChangeAspect="1"/>
          </p:cNvPicPr>
          <p:nvPr/>
        </p:nvPicPr>
        <p:blipFill rotWithShape="1">
          <a:blip r:embed="rId3"/>
          <a:srcRect l="7204" t="42681" r="53200" b="27501"/>
          <a:stretch/>
        </p:blipFill>
        <p:spPr>
          <a:xfrm>
            <a:off x="0" y="1466850"/>
            <a:ext cx="4629151" cy="5391150"/>
          </a:xfrm>
          <a:prstGeom prst="rect">
            <a:avLst/>
          </a:prstGeom>
        </p:spPr>
      </p:pic>
      <p:sp>
        <p:nvSpPr>
          <p:cNvPr id="14" name="TextBox 13">
            <a:extLst>
              <a:ext uri="{FF2B5EF4-FFF2-40B4-BE49-F238E27FC236}">
                <a16:creationId xmlns:a16="http://schemas.microsoft.com/office/drawing/2014/main" id="{07129162-8996-EF10-6FFF-A097EF67CBDC}"/>
              </a:ext>
            </a:extLst>
          </p:cNvPr>
          <p:cNvSpPr txBox="1"/>
          <p:nvPr/>
        </p:nvSpPr>
        <p:spPr>
          <a:xfrm>
            <a:off x="5029200" y="1690688"/>
            <a:ext cx="5323189" cy="3970318"/>
          </a:xfrm>
          <a:prstGeom prst="rect">
            <a:avLst/>
          </a:prstGeom>
          <a:noFill/>
        </p:spPr>
        <p:txBody>
          <a:bodyPr wrap="none" rtlCol="0">
            <a:spAutoFit/>
          </a:bodyPr>
          <a:lstStyle/>
          <a:p>
            <a:r>
              <a:rPr lang="en-US" sz="2800" dirty="0">
                <a:solidFill>
                  <a:schemeClr val="bg1"/>
                </a:solidFill>
              </a:rPr>
              <a:t>4-8% of All CHD</a:t>
            </a:r>
          </a:p>
          <a:p>
            <a:endParaRPr lang="en-US" sz="2800" dirty="0">
              <a:solidFill>
                <a:schemeClr val="bg1"/>
              </a:solidFill>
            </a:endParaRPr>
          </a:p>
          <a:p>
            <a:r>
              <a:rPr lang="en-US" sz="2800" dirty="0">
                <a:solidFill>
                  <a:schemeClr val="bg1"/>
                </a:solidFill>
              </a:rPr>
              <a:t>Male : Female – 2:1</a:t>
            </a:r>
          </a:p>
          <a:p>
            <a:endParaRPr lang="en-US" sz="2800" dirty="0">
              <a:solidFill>
                <a:schemeClr val="bg1"/>
              </a:solidFill>
            </a:endParaRPr>
          </a:p>
          <a:p>
            <a:r>
              <a:rPr lang="en-US" sz="2800" dirty="0">
                <a:solidFill>
                  <a:schemeClr val="bg1"/>
                </a:solidFill>
              </a:rPr>
              <a:t>30% of Turner syndrome -&gt; CoA</a:t>
            </a:r>
          </a:p>
          <a:p>
            <a:endParaRPr lang="en-US" sz="2800" dirty="0">
              <a:solidFill>
                <a:schemeClr val="bg1"/>
              </a:solidFill>
            </a:endParaRPr>
          </a:p>
          <a:p>
            <a:r>
              <a:rPr lang="en-US" sz="2800" dirty="0">
                <a:solidFill>
                  <a:schemeClr val="bg1"/>
                </a:solidFill>
              </a:rPr>
              <a:t>M/C -&gt; Bicuspid aortic valve</a:t>
            </a:r>
          </a:p>
          <a:p>
            <a:endParaRPr lang="en-US" sz="2800" dirty="0">
              <a:solidFill>
                <a:schemeClr val="bg1"/>
              </a:solidFill>
            </a:endParaRPr>
          </a:p>
          <a:p>
            <a:r>
              <a:rPr lang="en-US" sz="2800" dirty="0">
                <a:solidFill>
                  <a:schemeClr val="bg1"/>
                </a:solidFill>
              </a:rPr>
              <a:t>Rubella syndrome association</a:t>
            </a:r>
            <a:endParaRPr lang="en-IN" sz="2800" dirty="0">
              <a:solidFill>
                <a:schemeClr val="bg1"/>
              </a:solidFill>
            </a:endParaRPr>
          </a:p>
        </p:txBody>
      </p:sp>
    </p:spTree>
    <p:extLst>
      <p:ext uri="{BB962C8B-B14F-4D97-AF65-F5344CB8AC3E}">
        <p14:creationId xmlns:p14="http://schemas.microsoft.com/office/powerpoint/2010/main" val="11846947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D1E8A-0D06-FB5A-53EE-3C7D1EE6673D}"/>
              </a:ext>
            </a:extLst>
          </p:cNvPr>
          <p:cNvSpPr>
            <a:spLocks noGrp="1"/>
          </p:cNvSpPr>
          <p:nvPr>
            <p:ph sz="quarter" idx="25"/>
          </p:nvPr>
        </p:nvSpPr>
        <p:spPr>
          <a:solidFill>
            <a:srgbClr val="00B0F0">
              <a:alpha val="24000"/>
            </a:srgbClr>
          </a:solidFill>
        </p:spPr>
        <p:txBody>
          <a:bodyPr/>
          <a:lstStyle/>
          <a:p>
            <a:r>
              <a:rPr lang="en-US" u="sng" dirty="0"/>
              <a:t>Stage I – Norwood Procedure</a:t>
            </a:r>
          </a:p>
          <a:p>
            <a:endParaRPr lang="en-US" dirty="0"/>
          </a:p>
          <a:p>
            <a:r>
              <a:rPr lang="en-US" dirty="0"/>
              <a:t>Atrial septectomy to ensure unobstructed pulmonary blood flow</a:t>
            </a:r>
          </a:p>
          <a:p>
            <a:endParaRPr lang="en-US" dirty="0"/>
          </a:p>
          <a:p>
            <a:r>
              <a:rPr lang="en-US" dirty="0"/>
              <a:t>Un-Obstructed association of right ventricle with aorta</a:t>
            </a:r>
          </a:p>
          <a:p>
            <a:endParaRPr lang="en-US" dirty="0"/>
          </a:p>
          <a:p>
            <a:r>
              <a:rPr lang="en-US" dirty="0"/>
              <a:t>Systemic to Pulmonary  shunt ( either through Modified BT shunt or Sano shunt)</a:t>
            </a:r>
            <a:endParaRPr lang="en-IN" dirty="0"/>
          </a:p>
        </p:txBody>
      </p:sp>
      <p:sp>
        <p:nvSpPr>
          <p:cNvPr id="3" name="Title 2">
            <a:extLst>
              <a:ext uri="{FF2B5EF4-FFF2-40B4-BE49-F238E27FC236}">
                <a16:creationId xmlns:a16="http://schemas.microsoft.com/office/drawing/2014/main" id="{CB92203F-284A-C806-D8FB-0BB17C20BF13}"/>
              </a:ext>
            </a:extLst>
          </p:cNvPr>
          <p:cNvSpPr>
            <a:spLocks noGrp="1"/>
          </p:cNvSpPr>
          <p:nvPr>
            <p:ph type="title"/>
          </p:nvPr>
        </p:nvSpPr>
        <p:spPr/>
        <p:txBody>
          <a:bodyPr/>
          <a:lstStyle/>
          <a:p>
            <a:r>
              <a:rPr lang="en-US" dirty="0"/>
              <a:t>Staged repair for HLHS</a:t>
            </a:r>
            <a:endParaRPr lang="en-IN" dirty="0"/>
          </a:p>
        </p:txBody>
      </p:sp>
      <p:sp>
        <p:nvSpPr>
          <p:cNvPr id="4" name="Footer Placeholder 3">
            <a:extLst>
              <a:ext uri="{FF2B5EF4-FFF2-40B4-BE49-F238E27FC236}">
                <a16:creationId xmlns:a16="http://schemas.microsoft.com/office/drawing/2014/main" id="{7C905371-972C-3ED1-6D51-D570D84D2747}"/>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2A0CC03-2B1C-6488-9BE1-4DC7B9EB3F5C}"/>
              </a:ext>
            </a:extLst>
          </p:cNvPr>
          <p:cNvSpPr>
            <a:spLocks noGrp="1"/>
          </p:cNvSpPr>
          <p:nvPr>
            <p:ph type="sldNum" sz="quarter" idx="12"/>
          </p:nvPr>
        </p:nvSpPr>
        <p:spPr/>
        <p:txBody>
          <a:bodyPr/>
          <a:lstStyle/>
          <a:p>
            <a:fld id="{FE024F78-56A6-7740-B68D-8D4D026EDF3F}" type="slidenum">
              <a:rPr lang="en-US" smtClean="0"/>
              <a:pPr/>
              <a:t>110</a:t>
            </a:fld>
            <a:endParaRPr lang="en-US" dirty="0"/>
          </a:p>
        </p:txBody>
      </p:sp>
      <p:sp>
        <p:nvSpPr>
          <p:cNvPr id="6" name="Rectangle 5">
            <a:extLst>
              <a:ext uri="{FF2B5EF4-FFF2-40B4-BE49-F238E27FC236}">
                <a16:creationId xmlns:a16="http://schemas.microsoft.com/office/drawing/2014/main" id="{F9DA5412-47E4-45E8-6742-5C33FD7AB964}"/>
              </a:ext>
            </a:extLst>
          </p:cNvPr>
          <p:cNvSpPr/>
          <p:nvPr/>
        </p:nvSpPr>
        <p:spPr>
          <a:xfrm>
            <a:off x="6640205" y="1690688"/>
            <a:ext cx="3635995" cy="707886"/>
          </a:xfrm>
          <a:prstGeom prst="rect">
            <a:avLst/>
          </a:prstGeom>
          <a:noFill/>
        </p:spPr>
        <p:txBody>
          <a:bodyPr wrap="none" lIns="91440" tIns="45720" rIns="91440" bIns="45720">
            <a:spAutoFit/>
          </a:bodyPr>
          <a:lstStyle/>
          <a:p>
            <a:pPr algn="ctr"/>
            <a:r>
              <a:rPr lang="en-US" sz="4000" b="1" cap="none" spc="0" dirty="0">
                <a:ln w="12700">
                  <a:solidFill>
                    <a:schemeClr val="accent5"/>
                  </a:solidFill>
                  <a:prstDash val="solid"/>
                </a:ln>
                <a:pattFill prst="ltDnDiag">
                  <a:fgClr>
                    <a:schemeClr val="accent5">
                      <a:lumMod val="60000"/>
                      <a:lumOff val="40000"/>
                    </a:schemeClr>
                  </a:fgClr>
                  <a:bgClr>
                    <a:schemeClr val="bg1"/>
                  </a:bgClr>
                </a:pattFill>
                <a:effectLst/>
              </a:rPr>
              <a:t>1</a:t>
            </a:r>
            <a:r>
              <a:rPr lang="en-US" sz="4000" b="1" cap="none" spc="0" baseline="30000" dirty="0">
                <a:ln w="12700">
                  <a:solidFill>
                    <a:schemeClr val="accent5"/>
                  </a:solidFill>
                  <a:prstDash val="solid"/>
                </a:ln>
                <a:pattFill prst="ltDnDiag">
                  <a:fgClr>
                    <a:schemeClr val="accent5">
                      <a:lumMod val="60000"/>
                      <a:lumOff val="40000"/>
                    </a:schemeClr>
                  </a:fgClr>
                  <a:bgClr>
                    <a:schemeClr val="bg1"/>
                  </a:bgClr>
                </a:pattFill>
                <a:effectLst/>
              </a:rPr>
              <a:t>st</a:t>
            </a:r>
            <a:r>
              <a:rPr lang="en-US" sz="4000" b="1" cap="none" spc="0" dirty="0">
                <a:ln w="12700">
                  <a:solidFill>
                    <a:schemeClr val="accent5"/>
                  </a:solidFill>
                  <a:prstDash val="solid"/>
                </a:ln>
                <a:pattFill prst="ltDnDiag">
                  <a:fgClr>
                    <a:schemeClr val="accent5">
                      <a:lumMod val="60000"/>
                      <a:lumOff val="40000"/>
                    </a:schemeClr>
                  </a:fgClr>
                  <a:bgClr>
                    <a:schemeClr val="bg1"/>
                  </a:bgClr>
                </a:pattFill>
                <a:effectLst/>
              </a:rPr>
              <a:t> week of life</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18769118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26814-453A-EB1D-EBDB-5EA2EDDBD363}"/>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812E9EBD-E198-B5F1-D8EF-C349C7071A21}"/>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63707E51-D873-30E5-991B-D395C185A6F3}"/>
              </a:ext>
            </a:extLst>
          </p:cNvPr>
          <p:cNvSpPr>
            <a:spLocks noGrp="1"/>
          </p:cNvSpPr>
          <p:nvPr>
            <p:ph type="sldNum" sz="quarter" idx="12"/>
          </p:nvPr>
        </p:nvSpPr>
        <p:spPr/>
        <p:txBody>
          <a:bodyPr/>
          <a:lstStyle/>
          <a:p>
            <a:fld id="{FE024F78-56A6-7740-B68D-8D4D026EDF3F}" type="slidenum">
              <a:rPr lang="en-US" smtClean="0"/>
              <a:pPr/>
              <a:t>111</a:t>
            </a:fld>
            <a:endParaRPr lang="en-US" dirty="0"/>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3E704ECA-1CC6-49A2-63B1-40E08E512BB2}"/>
                  </a:ext>
                </a:extLst>
              </p14:cNvPr>
              <p14:cNvContentPartPr/>
              <p14:nvPr/>
            </p14:nvContentPartPr>
            <p14:xfrm>
              <a:off x="1617840" y="4490280"/>
              <a:ext cx="360" cy="360"/>
            </p14:xfrm>
          </p:contentPart>
        </mc:Choice>
        <mc:Fallback xmlns="">
          <p:pic>
            <p:nvPicPr>
              <p:cNvPr id="11" name="Ink 10">
                <a:extLst>
                  <a:ext uri="{FF2B5EF4-FFF2-40B4-BE49-F238E27FC236}">
                    <a16:creationId xmlns:a16="http://schemas.microsoft.com/office/drawing/2014/main" id="{3E704ECA-1CC6-49A2-63B1-40E08E512BB2}"/>
                  </a:ext>
                </a:extLst>
              </p:cNvPr>
              <p:cNvPicPr/>
              <p:nvPr/>
            </p:nvPicPr>
            <p:blipFill>
              <a:blip r:embed="rId7"/>
              <a:stretch>
                <a:fillRect/>
              </a:stretch>
            </p:blipFill>
            <p:spPr>
              <a:xfrm>
                <a:off x="1608480" y="4480920"/>
                <a:ext cx="19080" cy="19080"/>
              </a:xfrm>
              <a:prstGeom prst="rect">
                <a:avLst/>
              </a:prstGeom>
            </p:spPr>
          </p:pic>
        </mc:Fallback>
      </mc:AlternateContent>
      <p:pic>
        <p:nvPicPr>
          <p:cNvPr id="7" name="Screen_Recording_20231016_183614_YouTube">
            <a:hlinkClick r:id="" action="ppaction://media"/>
            <a:extLst>
              <a:ext uri="{FF2B5EF4-FFF2-40B4-BE49-F238E27FC236}">
                <a16:creationId xmlns:a16="http://schemas.microsoft.com/office/drawing/2014/main" id="{76C6C7F4-4B78-C62A-957B-73E70C268C92}"/>
              </a:ext>
            </a:extLst>
          </p:cNvPr>
          <p:cNvPicPr>
            <a:picLocks noGrp="1" noChangeAspect="1"/>
          </p:cNvPicPr>
          <p:nvPr>
            <p:ph sz="quarter" idx="25"/>
            <a:videoFile r:link="rId2"/>
            <p:extLst>
              <p:ext uri="{DAA4B4D4-6D71-4841-9C94-3DE7FCFB9230}">
                <p14:media xmlns:p14="http://schemas.microsoft.com/office/powerpoint/2010/main" r:embed="rId1"/>
              </p:ext>
            </p:extLst>
          </p:nvPr>
        </p:nvPicPr>
        <p:blipFill rotWithShape="1">
          <a:blip r:embed="rId8"/>
          <a:srcRect l="10176" r="9530"/>
          <a:stretch/>
        </p:blipFill>
        <p:spPr>
          <a:xfrm>
            <a:off x="0" y="0"/>
            <a:ext cx="12192000" cy="6858000"/>
          </a:xfrm>
        </p:spPr>
      </p:pic>
    </p:spTree>
    <p:extLst>
      <p:ext uri="{BB962C8B-B14F-4D97-AF65-F5344CB8AC3E}">
        <p14:creationId xmlns:p14="http://schemas.microsoft.com/office/powerpoint/2010/main" val="397330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D1E8A-0D06-FB5A-53EE-3C7D1EE6673D}"/>
              </a:ext>
            </a:extLst>
          </p:cNvPr>
          <p:cNvSpPr>
            <a:spLocks noGrp="1"/>
          </p:cNvSpPr>
          <p:nvPr>
            <p:ph sz="quarter" idx="25"/>
          </p:nvPr>
        </p:nvSpPr>
        <p:spPr>
          <a:solidFill>
            <a:srgbClr val="00B0F0">
              <a:alpha val="24000"/>
            </a:srgbClr>
          </a:solidFill>
        </p:spPr>
        <p:txBody>
          <a:bodyPr/>
          <a:lstStyle/>
          <a:p>
            <a:r>
              <a:rPr lang="en-US" u="sng" dirty="0"/>
              <a:t>Stage 2  – Bidirectional Glenn or </a:t>
            </a:r>
            <a:r>
              <a:rPr lang="en-US" u="sng" dirty="0" err="1"/>
              <a:t>Hemifontan</a:t>
            </a:r>
            <a:endParaRPr lang="en-US" u="sng" dirty="0"/>
          </a:p>
          <a:p>
            <a:endParaRPr lang="en-US" dirty="0"/>
          </a:p>
          <a:p>
            <a:endParaRPr lang="en-US" dirty="0"/>
          </a:p>
          <a:p>
            <a:r>
              <a:rPr lang="en-US" u="sng" dirty="0"/>
              <a:t>Stage 3- Fontan circulation</a:t>
            </a:r>
          </a:p>
        </p:txBody>
      </p:sp>
      <p:sp>
        <p:nvSpPr>
          <p:cNvPr id="3" name="Title 2">
            <a:extLst>
              <a:ext uri="{FF2B5EF4-FFF2-40B4-BE49-F238E27FC236}">
                <a16:creationId xmlns:a16="http://schemas.microsoft.com/office/drawing/2014/main" id="{CB92203F-284A-C806-D8FB-0BB17C20BF13}"/>
              </a:ext>
            </a:extLst>
          </p:cNvPr>
          <p:cNvSpPr>
            <a:spLocks noGrp="1"/>
          </p:cNvSpPr>
          <p:nvPr>
            <p:ph type="title"/>
          </p:nvPr>
        </p:nvSpPr>
        <p:spPr/>
        <p:txBody>
          <a:bodyPr/>
          <a:lstStyle/>
          <a:p>
            <a:r>
              <a:rPr lang="en-US" dirty="0"/>
              <a:t>Staged repair for HLHS</a:t>
            </a:r>
            <a:endParaRPr lang="en-IN" dirty="0"/>
          </a:p>
        </p:txBody>
      </p:sp>
      <p:sp>
        <p:nvSpPr>
          <p:cNvPr id="4" name="Footer Placeholder 3">
            <a:extLst>
              <a:ext uri="{FF2B5EF4-FFF2-40B4-BE49-F238E27FC236}">
                <a16:creationId xmlns:a16="http://schemas.microsoft.com/office/drawing/2014/main" id="{7C905371-972C-3ED1-6D51-D570D84D2747}"/>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2A0CC03-2B1C-6488-9BE1-4DC7B9EB3F5C}"/>
              </a:ext>
            </a:extLst>
          </p:cNvPr>
          <p:cNvSpPr>
            <a:spLocks noGrp="1"/>
          </p:cNvSpPr>
          <p:nvPr>
            <p:ph type="sldNum" sz="quarter" idx="12"/>
          </p:nvPr>
        </p:nvSpPr>
        <p:spPr/>
        <p:txBody>
          <a:bodyPr/>
          <a:lstStyle/>
          <a:p>
            <a:fld id="{FE024F78-56A6-7740-B68D-8D4D026EDF3F}" type="slidenum">
              <a:rPr lang="en-US" smtClean="0"/>
              <a:pPr/>
              <a:t>112</a:t>
            </a:fld>
            <a:endParaRPr lang="en-US" dirty="0"/>
          </a:p>
        </p:txBody>
      </p:sp>
      <p:sp>
        <p:nvSpPr>
          <p:cNvPr id="6" name="Rectangle 5">
            <a:extLst>
              <a:ext uri="{FF2B5EF4-FFF2-40B4-BE49-F238E27FC236}">
                <a16:creationId xmlns:a16="http://schemas.microsoft.com/office/drawing/2014/main" id="{F9DA5412-47E4-45E8-6742-5C33FD7AB964}"/>
              </a:ext>
            </a:extLst>
          </p:cNvPr>
          <p:cNvSpPr/>
          <p:nvPr/>
        </p:nvSpPr>
        <p:spPr>
          <a:xfrm>
            <a:off x="3514549" y="2273231"/>
            <a:ext cx="4355488" cy="707886"/>
          </a:xfrm>
          <a:prstGeom prst="rect">
            <a:avLst/>
          </a:prstGeom>
          <a:noFill/>
        </p:spPr>
        <p:txBody>
          <a:bodyPr wrap="none" lIns="91440" tIns="45720" rIns="91440" bIns="45720">
            <a:spAutoFit/>
          </a:bodyPr>
          <a:lstStyle/>
          <a:p>
            <a:pPr algn="ctr"/>
            <a:r>
              <a:rPr lang="en-US" sz="4000" b="1" dirty="0">
                <a:ln w="12700">
                  <a:solidFill>
                    <a:schemeClr val="accent5"/>
                  </a:solidFill>
                  <a:prstDash val="solid"/>
                </a:ln>
                <a:pattFill prst="ltDnDiag">
                  <a:fgClr>
                    <a:schemeClr val="accent5">
                      <a:lumMod val="60000"/>
                      <a:lumOff val="40000"/>
                    </a:schemeClr>
                  </a:fgClr>
                  <a:bgClr>
                    <a:schemeClr val="bg1"/>
                  </a:bgClr>
                </a:pattFill>
              </a:rPr>
              <a:t>3-6 months of life</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8" name="Rectangle 7">
            <a:extLst>
              <a:ext uri="{FF2B5EF4-FFF2-40B4-BE49-F238E27FC236}">
                <a16:creationId xmlns:a16="http://schemas.microsoft.com/office/drawing/2014/main" id="{C8575B14-3123-1FBD-C0DD-C8119090EB8B}"/>
              </a:ext>
            </a:extLst>
          </p:cNvPr>
          <p:cNvSpPr/>
          <p:nvPr/>
        </p:nvSpPr>
        <p:spPr>
          <a:xfrm>
            <a:off x="3074603" y="3862655"/>
            <a:ext cx="4575461" cy="646331"/>
          </a:xfrm>
          <a:prstGeom prst="rect">
            <a:avLst/>
          </a:prstGeom>
          <a:noFill/>
        </p:spPr>
        <p:txBody>
          <a:bodyPr wrap="square" lIns="91440" tIns="45720" rIns="91440" bIns="45720">
            <a:spAutoFit/>
          </a:bodyPr>
          <a:lstStyle/>
          <a:p>
            <a:pPr algn="ctr"/>
            <a:r>
              <a:rPr lang="en-US" sz="3600" b="1" cap="none" spc="0" dirty="0">
                <a:ln w="12700">
                  <a:solidFill>
                    <a:schemeClr val="accent5"/>
                  </a:solidFill>
                  <a:prstDash val="solid"/>
                </a:ln>
                <a:pattFill prst="ltDnDiag">
                  <a:fgClr>
                    <a:schemeClr val="accent5">
                      <a:lumMod val="60000"/>
                      <a:lumOff val="40000"/>
                    </a:schemeClr>
                  </a:fgClr>
                  <a:bgClr>
                    <a:schemeClr val="bg1"/>
                  </a:bgClr>
                </a:pattFill>
                <a:effectLst/>
              </a:rPr>
              <a:t>2-4 years of age</a:t>
            </a:r>
            <a:endParaRPr lang="en-IN" sz="36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3547265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0A483C7-9E9A-CB2F-0A8A-D9468D744E3D}"/>
              </a:ext>
            </a:extLst>
          </p:cNvPr>
          <p:cNvPicPr>
            <a:picLocks noGrp="1" noChangeAspect="1"/>
          </p:cNvPicPr>
          <p:nvPr>
            <p:ph sz="quarter" idx="25"/>
          </p:nvPr>
        </p:nvPicPr>
        <p:blipFill rotWithShape="1">
          <a:blip r:embed="rId3"/>
          <a:srcRect t="40684" r="43792" b="37861"/>
          <a:stretch/>
        </p:blipFill>
        <p:spPr>
          <a:xfrm>
            <a:off x="0" y="0"/>
            <a:ext cx="12192000" cy="6858000"/>
          </a:xfrm>
        </p:spPr>
      </p:pic>
      <p:sp>
        <p:nvSpPr>
          <p:cNvPr id="3" name="Title 2">
            <a:extLst>
              <a:ext uri="{FF2B5EF4-FFF2-40B4-BE49-F238E27FC236}">
                <a16:creationId xmlns:a16="http://schemas.microsoft.com/office/drawing/2014/main" id="{D2A60DA9-637B-EBB8-85BB-3F6F9BA2259B}"/>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F8CEE478-4BC0-5C3A-33B4-C1EC6C29CB31}"/>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CF0FE06D-FB49-E734-1026-EE7E40BD1EA4}"/>
              </a:ext>
            </a:extLst>
          </p:cNvPr>
          <p:cNvSpPr>
            <a:spLocks noGrp="1"/>
          </p:cNvSpPr>
          <p:nvPr>
            <p:ph type="sldNum" sz="quarter" idx="12"/>
          </p:nvPr>
        </p:nvSpPr>
        <p:spPr/>
        <p:txBody>
          <a:bodyPr/>
          <a:lstStyle/>
          <a:p>
            <a:fld id="{FE024F78-56A6-7740-B68D-8D4D026EDF3F}" type="slidenum">
              <a:rPr lang="en-US" smtClean="0"/>
              <a:pPr/>
              <a:t>113</a:t>
            </a:fld>
            <a:endParaRPr lang="en-US" dirty="0"/>
          </a:p>
        </p:txBody>
      </p:sp>
    </p:spTree>
    <p:extLst>
      <p:ext uri="{BB962C8B-B14F-4D97-AF65-F5344CB8AC3E}">
        <p14:creationId xmlns:p14="http://schemas.microsoft.com/office/powerpoint/2010/main" val="8645465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02026-47A9-1653-1482-AF53ECC446CE}"/>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01AA8ADA-F0E8-9BCE-92B9-B0F61A476DE9}"/>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1C96F0E3-3109-7FC1-77A2-26ABC118719F}"/>
              </a:ext>
            </a:extLst>
          </p:cNvPr>
          <p:cNvSpPr>
            <a:spLocks noGrp="1"/>
          </p:cNvSpPr>
          <p:nvPr>
            <p:ph type="sldNum" sz="quarter" idx="12"/>
          </p:nvPr>
        </p:nvSpPr>
        <p:spPr/>
        <p:txBody>
          <a:bodyPr/>
          <a:lstStyle/>
          <a:p>
            <a:fld id="{FE024F78-56A6-7740-B68D-8D4D026EDF3F}" type="slidenum">
              <a:rPr lang="en-US" smtClean="0"/>
              <a:pPr/>
              <a:t>114</a:t>
            </a:fld>
            <a:endParaRPr lang="en-US" dirty="0"/>
          </a:p>
        </p:txBody>
      </p:sp>
      <p:pic>
        <p:nvPicPr>
          <p:cNvPr id="6" name="Screen_Recording_20231015_181007_YouTube">
            <a:hlinkClick r:id="" action="ppaction://media"/>
            <a:extLst>
              <a:ext uri="{FF2B5EF4-FFF2-40B4-BE49-F238E27FC236}">
                <a16:creationId xmlns:a16="http://schemas.microsoft.com/office/drawing/2014/main" id="{F73FB4B2-9981-E247-3E75-0D1C6D065B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12192000" cy="6765925"/>
          </a:xfrm>
          <a:prstGeom prst="rect">
            <a:avLst/>
          </a:prstGeom>
        </p:spPr>
      </p:pic>
    </p:spTree>
    <p:extLst>
      <p:ext uri="{BB962C8B-B14F-4D97-AF65-F5344CB8AC3E}">
        <p14:creationId xmlns:p14="http://schemas.microsoft.com/office/powerpoint/2010/main" val="20311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reen_Recording_20231015_181414_YouTube">
            <a:hlinkClick r:id="" action="ppaction://media"/>
            <a:extLst>
              <a:ext uri="{FF2B5EF4-FFF2-40B4-BE49-F238E27FC236}">
                <a16:creationId xmlns:a16="http://schemas.microsoft.com/office/drawing/2014/main" id="{AC39A2B5-AB98-15B7-A5F0-0386DB6A80DB}"/>
              </a:ext>
            </a:extLst>
          </p:cNvPr>
          <p:cNvPicPr>
            <a:picLocks noGrp="1" noChangeAspect="1"/>
          </p:cNvPicPr>
          <p:nvPr>
            <p:ph sz="quarter" idx="25"/>
            <a:videoFile r:link="rId2"/>
            <p:extLst>
              <p:ext uri="{DAA4B4D4-6D71-4841-9C94-3DE7FCFB9230}">
                <p14:media xmlns:p14="http://schemas.microsoft.com/office/powerpoint/2010/main" r:embed="rId1"/>
              </p:ext>
            </p:extLst>
          </p:nvPr>
        </p:nvPicPr>
        <p:blipFill>
          <a:blip r:embed="rId5"/>
          <a:stretch>
            <a:fillRect/>
          </a:stretch>
        </p:blipFill>
        <p:spPr>
          <a:xfrm>
            <a:off x="19196" y="0"/>
            <a:ext cx="12172804" cy="6858000"/>
          </a:xfrm>
        </p:spPr>
      </p:pic>
      <p:sp>
        <p:nvSpPr>
          <p:cNvPr id="3" name="Title 2">
            <a:extLst>
              <a:ext uri="{FF2B5EF4-FFF2-40B4-BE49-F238E27FC236}">
                <a16:creationId xmlns:a16="http://schemas.microsoft.com/office/drawing/2014/main" id="{C0D75A2A-20FD-76A9-1CB4-C2DD19CE5E87}"/>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58236291-4ADE-235A-FC59-B758EA50213D}"/>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92D9587C-9996-1E9A-4DC8-D0652826A780}"/>
              </a:ext>
            </a:extLst>
          </p:cNvPr>
          <p:cNvSpPr>
            <a:spLocks noGrp="1"/>
          </p:cNvSpPr>
          <p:nvPr>
            <p:ph type="sldNum" sz="quarter" idx="12"/>
          </p:nvPr>
        </p:nvSpPr>
        <p:spPr/>
        <p:txBody>
          <a:bodyPr/>
          <a:lstStyle/>
          <a:p>
            <a:fld id="{FE024F78-56A6-7740-B68D-8D4D026EDF3F}" type="slidenum">
              <a:rPr lang="en-US" smtClean="0"/>
              <a:pPr/>
              <a:t>115</a:t>
            </a:fld>
            <a:endParaRPr lang="en-US" dirty="0"/>
          </a:p>
        </p:txBody>
      </p:sp>
    </p:spTree>
    <p:extLst>
      <p:ext uri="{BB962C8B-B14F-4D97-AF65-F5344CB8AC3E}">
        <p14:creationId xmlns:p14="http://schemas.microsoft.com/office/powerpoint/2010/main" val="227487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F74557F-925B-7D05-1C73-1CCB4CD52E69}"/>
              </a:ext>
            </a:extLst>
          </p:cNvPr>
          <p:cNvPicPr>
            <a:picLocks noGrp="1" noChangeAspect="1"/>
          </p:cNvPicPr>
          <p:nvPr>
            <p:ph sz="quarter" idx="25"/>
          </p:nvPr>
        </p:nvPicPr>
        <p:blipFill rotWithShape="1">
          <a:blip r:embed="rId3"/>
          <a:srcRect l="18049" t="36582" r="11537" b="9781"/>
          <a:stretch/>
        </p:blipFill>
        <p:spPr>
          <a:xfrm>
            <a:off x="0" y="0"/>
            <a:ext cx="12192000" cy="6858000"/>
          </a:xfrm>
        </p:spPr>
      </p:pic>
      <p:sp>
        <p:nvSpPr>
          <p:cNvPr id="3" name="Title 2">
            <a:extLst>
              <a:ext uri="{FF2B5EF4-FFF2-40B4-BE49-F238E27FC236}">
                <a16:creationId xmlns:a16="http://schemas.microsoft.com/office/drawing/2014/main" id="{4B1BEB68-D2CD-4710-2225-429A65A14EB1}"/>
              </a:ext>
            </a:extLst>
          </p:cNvPr>
          <p:cNvSpPr>
            <a:spLocks noGrp="1"/>
          </p:cNvSpPr>
          <p:nvPr>
            <p:ph type="title"/>
          </p:nvPr>
        </p:nvSpPr>
        <p:spPr>
          <a:xfrm>
            <a:off x="8583651" y="2966131"/>
            <a:ext cx="3608349" cy="1325563"/>
          </a:xfrm>
        </p:spPr>
        <p:txBody>
          <a:bodyPr/>
          <a:lstStyle/>
          <a:p>
            <a:r>
              <a:rPr lang="en-US" b="1" dirty="0">
                <a:solidFill>
                  <a:schemeClr val="tx1"/>
                </a:solidFill>
              </a:rPr>
              <a:t>Hybrid approach</a:t>
            </a:r>
            <a:endParaRPr lang="en-IN" b="1" dirty="0">
              <a:solidFill>
                <a:schemeClr val="tx1"/>
              </a:solidFill>
            </a:endParaRPr>
          </a:p>
        </p:txBody>
      </p:sp>
      <p:sp>
        <p:nvSpPr>
          <p:cNvPr id="4" name="Footer Placeholder 3">
            <a:extLst>
              <a:ext uri="{FF2B5EF4-FFF2-40B4-BE49-F238E27FC236}">
                <a16:creationId xmlns:a16="http://schemas.microsoft.com/office/drawing/2014/main" id="{A1851DC8-1149-1693-72F0-482307C87A8C}"/>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0E18A623-2F18-7770-B037-9F968184FB13}"/>
              </a:ext>
            </a:extLst>
          </p:cNvPr>
          <p:cNvSpPr>
            <a:spLocks noGrp="1"/>
          </p:cNvSpPr>
          <p:nvPr>
            <p:ph type="sldNum" sz="quarter" idx="12"/>
          </p:nvPr>
        </p:nvSpPr>
        <p:spPr/>
        <p:txBody>
          <a:bodyPr/>
          <a:lstStyle/>
          <a:p>
            <a:fld id="{FE024F78-56A6-7740-B68D-8D4D026EDF3F}" type="slidenum">
              <a:rPr lang="en-US" smtClean="0"/>
              <a:pPr/>
              <a:t>116</a:t>
            </a:fld>
            <a:endParaRPr lang="en-US" dirty="0"/>
          </a:p>
        </p:txBody>
      </p:sp>
    </p:spTree>
    <p:extLst>
      <p:ext uri="{BB962C8B-B14F-4D97-AF65-F5344CB8AC3E}">
        <p14:creationId xmlns:p14="http://schemas.microsoft.com/office/powerpoint/2010/main" val="37848856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DB3C83-7615-1097-1E40-05371C0B6805}"/>
              </a:ext>
            </a:extLst>
          </p:cNvPr>
          <p:cNvSpPr>
            <a:spLocks noGrp="1"/>
          </p:cNvSpPr>
          <p:nvPr>
            <p:ph sz="quarter" idx="25"/>
          </p:nvPr>
        </p:nvSpPr>
        <p:spPr/>
        <p:txBody>
          <a:bodyPr/>
          <a:lstStyle/>
          <a:p>
            <a:r>
              <a:rPr lang="en-US" dirty="0">
                <a:solidFill>
                  <a:schemeClr val="tx1"/>
                </a:solidFill>
              </a:rPr>
              <a:t>Keep ductus open</a:t>
            </a:r>
          </a:p>
          <a:p>
            <a:r>
              <a:rPr lang="en-US" dirty="0">
                <a:solidFill>
                  <a:schemeClr val="tx1"/>
                </a:solidFill>
              </a:rPr>
              <a:t>Increase size of inter atrial communication</a:t>
            </a:r>
          </a:p>
          <a:p>
            <a:endParaRPr lang="en-US" dirty="0">
              <a:solidFill>
                <a:schemeClr val="tx1"/>
              </a:solidFill>
            </a:endParaRPr>
          </a:p>
          <a:p>
            <a:r>
              <a:rPr lang="en-US" dirty="0">
                <a:solidFill>
                  <a:schemeClr val="tx1"/>
                </a:solidFill>
              </a:rPr>
              <a:t>Better when ascending aorta less than 2.5mm</a:t>
            </a:r>
          </a:p>
          <a:p>
            <a:endParaRPr lang="en-IN" dirty="0"/>
          </a:p>
        </p:txBody>
      </p:sp>
      <p:sp>
        <p:nvSpPr>
          <p:cNvPr id="3" name="Title 2">
            <a:extLst>
              <a:ext uri="{FF2B5EF4-FFF2-40B4-BE49-F238E27FC236}">
                <a16:creationId xmlns:a16="http://schemas.microsoft.com/office/drawing/2014/main" id="{4C660B85-BAC8-85CA-5115-0D131D2D82D1}"/>
              </a:ext>
            </a:extLst>
          </p:cNvPr>
          <p:cNvSpPr>
            <a:spLocks noGrp="1"/>
          </p:cNvSpPr>
          <p:nvPr>
            <p:ph type="title"/>
          </p:nvPr>
        </p:nvSpPr>
        <p:spPr/>
        <p:txBody>
          <a:bodyPr/>
          <a:lstStyle/>
          <a:p>
            <a:r>
              <a:rPr lang="en-US" dirty="0"/>
              <a:t>Cardiac transplant</a:t>
            </a:r>
            <a:endParaRPr lang="en-IN" dirty="0"/>
          </a:p>
        </p:txBody>
      </p:sp>
      <p:sp>
        <p:nvSpPr>
          <p:cNvPr id="4" name="Footer Placeholder 3">
            <a:extLst>
              <a:ext uri="{FF2B5EF4-FFF2-40B4-BE49-F238E27FC236}">
                <a16:creationId xmlns:a16="http://schemas.microsoft.com/office/drawing/2014/main" id="{7D96749F-1B91-1242-C900-43FB9E5BC284}"/>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9E53F6FC-1419-1C78-A408-7C79862C0BD6}"/>
              </a:ext>
            </a:extLst>
          </p:cNvPr>
          <p:cNvSpPr>
            <a:spLocks noGrp="1"/>
          </p:cNvSpPr>
          <p:nvPr>
            <p:ph type="sldNum" sz="quarter" idx="12"/>
          </p:nvPr>
        </p:nvSpPr>
        <p:spPr/>
        <p:txBody>
          <a:bodyPr/>
          <a:lstStyle/>
          <a:p>
            <a:fld id="{FE024F78-56A6-7740-B68D-8D4D026EDF3F}" type="slidenum">
              <a:rPr lang="en-US" smtClean="0"/>
              <a:pPr/>
              <a:t>117</a:t>
            </a:fld>
            <a:endParaRPr lang="en-US" dirty="0"/>
          </a:p>
        </p:txBody>
      </p:sp>
    </p:spTree>
    <p:extLst>
      <p:ext uri="{BB962C8B-B14F-4D97-AF65-F5344CB8AC3E}">
        <p14:creationId xmlns:p14="http://schemas.microsoft.com/office/powerpoint/2010/main" val="28400686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5950AE-392D-608F-6EFF-CA08B731B2DA}"/>
              </a:ext>
            </a:extLst>
          </p:cNvPr>
          <p:cNvSpPr>
            <a:spLocks noGrp="1"/>
          </p:cNvSpPr>
          <p:nvPr>
            <p:ph type="title"/>
          </p:nvPr>
        </p:nvSpPr>
        <p:spPr>
          <a:xfrm>
            <a:off x="838200" y="2559685"/>
            <a:ext cx="10515600" cy="1325563"/>
          </a:xfrm>
        </p:spPr>
        <p:txBody>
          <a:bodyPr/>
          <a:lstStyle/>
          <a:p>
            <a:r>
              <a:rPr lang="en-US" dirty="0"/>
              <a:t>Thank you</a:t>
            </a:r>
            <a:endParaRPr lang="en-IN" dirty="0"/>
          </a:p>
        </p:txBody>
      </p:sp>
      <p:sp>
        <p:nvSpPr>
          <p:cNvPr id="4" name="Footer Placeholder 3">
            <a:extLst>
              <a:ext uri="{FF2B5EF4-FFF2-40B4-BE49-F238E27FC236}">
                <a16:creationId xmlns:a16="http://schemas.microsoft.com/office/drawing/2014/main" id="{98E9BEDF-76D5-3772-E9CE-36878EC45F46}"/>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387BDF6C-305C-B357-2438-3B897CEB9E00}"/>
              </a:ext>
            </a:extLst>
          </p:cNvPr>
          <p:cNvSpPr>
            <a:spLocks noGrp="1"/>
          </p:cNvSpPr>
          <p:nvPr>
            <p:ph type="sldNum" sz="quarter" idx="12"/>
          </p:nvPr>
        </p:nvSpPr>
        <p:spPr/>
        <p:txBody>
          <a:bodyPr/>
          <a:lstStyle/>
          <a:p>
            <a:fld id="{FE024F78-56A6-7740-B68D-8D4D026EDF3F}" type="slidenum">
              <a:rPr lang="en-US" smtClean="0"/>
              <a:pPr/>
              <a:t>118</a:t>
            </a:fld>
            <a:endParaRPr lang="en-US" dirty="0"/>
          </a:p>
        </p:txBody>
      </p:sp>
    </p:spTree>
    <p:extLst>
      <p:ext uri="{BB962C8B-B14F-4D97-AF65-F5344CB8AC3E}">
        <p14:creationId xmlns:p14="http://schemas.microsoft.com/office/powerpoint/2010/main" val="1028307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A7FED0-E0A5-A7CA-2F30-2F5313D8D90B}"/>
              </a:ext>
            </a:extLst>
          </p:cNvPr>
          <p:cNvSpPr>
            <a:spLocks noGrp="1"/>
          </p:cNvSpPr>
          <p:nvPr>
            <p:ph type="title"/>
          </p:nvPr>
        </p:nvSpPr>
        <p:spPr/>
        <p:txBody>
          <a:bodyPr/>
          <a:lstStyle/>
          <a:p>
            <a:r>
              <a:rPr lang="en-US" dirty="0"/>
              <a:t>Embryology</a:t>
            </a:r>
            <a:endParaRPr lang="en-IN" dirty="0"/>
          </a:p>
        </p:txBody>
      </p:sp>
      <p:sp>
        <p:nvSpPr>
          <p:cNvPr id="5" name="Slide Number Placeholder 4">
            <a:extLst>
              <a:ext uri="{FF2B5EF4-FFF2-40B4-BE49-F238E27FC236}">
                <a16:creationId xmlns:a16="http://schemas.microsoft.com/office/drawing/2014/main" id="{605A8FBA-D231-4CF2-5C67-CC07FE6CA6DF}"/>
              </a:ext>
            </a:extLst>
          </p:cNvPr>
          <p:cNvSpPr>
            <a:spLocks noGrp="1"/>
          </p:cNvSpPr>
          <p:nvPr>
            <p:ph type="sldNum" sz="quarter" idx="12"/>
          </p:nvPr>
        </p:nvSpPr>
        <p:spPr/>
        <p:txBody>
          <a:bodyPr/>
          <a:lstStyle/>
          <a:p>
            <a:fld id="{FE024F78-56A6-7740-B68D-8D4D026EDF3F}" type="slidenum">
              <a:rPr lang="en-US" smtClean="0"/>
              <a:pPr/>
              <a:t>12</a:t>
            </a:fld>
            <a:endParaRPr lang="en-US" dirty="0"/>
          </a:p>
        </p:txBody>
      </p:sp>
      <p:sp>
        <p:nvSpPr>
          <p:cNvPr id="7" name="TextBox 6">
            <a:extLst>
              <a:ext uri="{FF2B5EF4-FFF2-40B4-BE49-F238E27FC236}">
                <a16:creationId xmlns:a16="http://schemas.microsoft.com/office/drawing/2014/main" id="{E5DC27F7-6746-CF95-B1C5-3D963A911AEE}"/>
              </a:ext>
            </a:extLst>
          </p:cNvPr>
          <p:cNvSpPr txBox="1"/>
          <p:nvPr/>
        </p:nvSpPr>
        <p:spPr>
          <a:xfrm>
            <a:off x="1154151" y="1445377"/>
            <a:ext cx="9906000" cy="1938992"/>
          </a:xfrm>
          <a:prstGeom prst="rect">
            <a:avLst/>
          </a:prstGeom>
          <a:noFill/>
        </p:spPr>
        <p:txBody>
          <a:bodyPr wrap="square" rtlCol="0">
            <a:spAutoFit/>
          </a:bodyPr>
          <a:lstStyle/>
          <a:p>
            <a:r>
              <a:rPr lang="en-US" sz="2400" dirty="0">
                <a:solidFill>
                  <a:schemeClr val="bg1"/>
                </a:solidFill>
              </a:rPr>
              <a:t>Thoracic CoA</a:t>
            </a:r>
          </a:p>
          <a:p>
            <a:endParaRPr lang="en-US" sz="2400" dirty="0">
              <a:solidFill>
                <a:schemeClr val="bg1"/>
              </a:solidFill>
            </a:endParaRPr>
          </a:p>
          <a:p>
            <a:r>
              <a:rPr lang="en-US" sz="2400" dirty="0">
                <a:solidFill>
                  <a:schemeClr val="bg1"/>
                </a:solidFill>
              </a:rPr>
              <a:t>Abnormal Development of Embryogenic Left Fourth and Sixth arch</a:t>
            </a:r>
          </a:p>
          <a:p>
            <a:endParaRPr lang="en-US" sz="2400" dirty="0">
              <a:solidFill>
                <a:schemeClr val="bg1"/>
              </a:solidFill>
            </a:endParaRPr>
          </a:p>
          <a:p>
            <a:endParaRPr lang="en-IN" sz="2400" dirty="0">
              <a:solidFill>
                <a:schemeClr val="bg1"/>
              </a:solidFill>
            </a:endParaRPr>
          </a:p>
        </p:txBody>
      </p:sp>
      <p:sp>
        <p:nvSpPr>
          <p:cNvPr id="2" name="TextBox 1">
            <a:extLst>
              <a:ext uri="{FF2B5EF4-FFF2-40B4-BE49-F238E27FC236}">
                <a16:creationId xmlns:a16="http://schemas.microsoft.com/office/drawing/2014/main" id="{236E1117-A8D5-9CD3-9007-B863C026C709}"/>
              </a:ext>
            </a:extLst>
          </p:cNvPr>
          <p:cNvSpPr txBox="1"/>
          <p:nvPr/>
        </p:nvSpPr>
        <p:spPr>
          <a:xfrm>
            <a:off x="1371600" y="2896129"/>
            <a:ext cx="4539343" cy="3785652"/>
          </a:xfrm>
          <a:prstGeom prst="rect">
            <a:avLst/>
          </a:prstGeom>
          <a:noFill/>
        </p:spPr>
        <p:txBody>
          <a:bodyPr wrap="square" rtlCol="0">
            <a:spAutoFit/>
          </a:bodyPr>
          <a:lstStyle/>
          <a:p>
            <a:r>
              <a:rPr lang="en-US" sz="2400" b="1" u="sng" dirty="0">
                <a:solidFill>
                  <a:schemeClr val="bg1"/>
                </a:solidFill>
              </a:rPr>
              <a:t>Ductal Tissue theory</a:t>
            </a:r>
          </a:p>
          <a:p>
            <a:br>
              <a:rPr lang="en-US" sz="2400" dirty="0">
                <a:solidFill>
                  <a:schemeClr val="bg1"/>
                </a:solidFill>
              </a:rPr>
            </a:br>
            <a:r>
              <a:rPr lang="en-US" sz="2400" dirty="0">
                <a:solidFill>
                  <a:schemeClr val="bg1"/>
                </a:solidFill>
              </a:rPr>
              <a:t>Migration of Ductal smooth muscle tissue into Periductal aorta</a:t>
            </a:r>
          </a:p>
          <a:p>
            <a:endParaRPr lang="en-US" sz="2400" dirty="0">
              <a:solidFill>
                <a:schemeClr val="bg1"/>
              </a:solidFill>
            </a:endParaRPr>
          </a:p>
          <a:p>
            <a:r>
              <a:rPr lang="en-US" sz="2400" dirty="0">
                <a:solidFill>
                  <a:schemeClr val="bg1"/>
                </a:solidFill>
              </a:rPr>
              <a:t>Coarctation Manifest after Ductal Tissue closure</a:t>
            </a:r>
          </a:p>
          <a:p>
            <a:endParaRPr lang="en-US" sz="2400" dirty="0">
              <a:solidFill>
                <a:schemeClr val="bg1"/>
              </a:solidFill>
            </a:endParaRPr>
          </a:p>
          <a:p>
            <a:r>
              <a:rPr lang="en-US" sz="2400" dirty="0">
                <a:solidFill>
                  <a:schemeClr val="bg1"/>
                </a:solidFill>
              </a:rPr>
              <a:t>Palliation with Pg E1 infusion</a:t>
            </a:r>
          </a:p>
        </p:txBody>
      </p:sp>
      <p:sp>
        <p:nvSpPr>
          <p:cNvPr id="4" name="TextBox 3">
            <a:extLst>
              <a:ext uri="{FF2B5EF4-FFF2-40B4-BE49-F238E27FC236}">
                <a16:creationId xmlns:a16="http://schemas.microsoft.com/office/drawing/2014/main" id="{9DB27BEA-5B03-F55A-8B0A-ADA56AAADF06}"/>
              </a:ext>
            </a:extLst>
          </p:cNvPr>
          <p:cNvSpPr txBox="1"/>
          <p:nvPr/>
        </p:nvSpPr>
        <p:spPr>
          <a:xfrm>
            <a:off x="6107151" y="2896129"/>
            <a:ext cx="4930698" cy="1938992"/>
          </a:xfrm>
          <a:prstGeom prst="rect">
            <a:avLst/>
          </a:prstGeom>
          <a:noFill/>
        </p:spPr>
        <p:txBody>
          <a:bodyPr wrap="square" rtlCol="0">
            <a:spAutoFit/>
          </a:bodyPr>
          <a:lstStyle/>
          <a:p>
            <a:r>
              <a:rPr lang="en-US" sz="2400" u="sng" dirty="0" err="1">
                <a:solidFill>
                  <a:schemeClr val="bg1"/>
                </a:solidFill>
              </a:rPr>
              <a:t>Haemodynamic</a:t>
            </a:r>
            <a:r>
              <a:rPr lang="en-US" sz="2400" u="sng" dirty="0">
                <a:solidFill>
                  <a:schemeClr val="bg1"/>
                </a:solidFill>
              </a:rPr>
              <a:t> Theory</a:t>
            </a:r>
          </a:p>
          <a:p>
            <a:endParaRPr lang="en-US" sz="2400" dirty="0">
              <a:solidFill>
                <a:schemeClr val="bg1"/>
              </a:solidFill>
            </a:endParaRPr>
          </a:p>
          <a:p>
            <a:r>
              <a:rPr lang="en-US" sz="2400" dirty="0" err="1">
                <a:solidFill>
                  <a:schemeClr val="bg1"/>
                </a:solidFill>
              </a:rPr>
              <a:t>Haemodynamic</a:t>
            </a:r>
            <a:r>
              <a:rPr lang="en-US" sz="2400" dirty="0">
                <a:solidFill>
                  <a:schemeClr val="bg1"/>
                </a:solidFill>
              </a:rPr>
              <a:t> disturbances that cause reduced blood flow across Aortic arch</a:t>
            </a:r>
            <a:endParaRPr lang="en-IN" sz="2400" dirty="0">
              <a:solidFill>
                <a:schemeClr val="bg1"/>
              </a:solidFill>
            </a:endParaRPr>
          </a:p>
        </p:txBody>
      </p:sp>
    </p:spTree>
    <p:extLst>
      <p:ext uri="{BB962C8B-B14F-4D97-AF65-F5344CB8AC3E}">
        <p14:creationId xmlns:p14="http://schemas.microsoft.com/office/powerpoint/2010/main" val="648367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A785CB-BF2D-A8FA-4A50-B5D8FBEC0481}"/>
              </a:ext>
            </a:extLst>
          </p:cNvPr>
          <p:cNvSpPr>
            <a:spLocks noGrp="1"/>
          </p:cNvSpPr>
          <p:nvPr>
            <p:ph type="title"/>
          </p:nvPr>
        </p:nvSpPr>
        <p:spPr>
          <a:xfrm>
            <a:off x="849351" y="0"/>
            <a:ext cx="10515600" cy="1325563"/>
          </a:xfrm>
        </p:spPr>
        <p:txBody>
          <a:bodyPr/>
          <a:lstStyle/>
          <a:p>
            <a:r>
              <a:rPr lang="en-US" dirty="0"/>
              <a:t>BONNET CLASSIFICATION</a:t>
            </a:r>
            <a:endParaRPr lang="en-IN" dirty="0"/>
          </a:p>
        </p:txBody>
      </p:sp>
      <p:sp>
        <p:nvSpPr>
          <p:cNvPr id="4" name="Footer Placeholder 3">
            <a:extLst>
              <a:ext uri="{FF2B5EF4-FFF2-40B4-BE49-F238E27FC236}">
                <a16:creationId xmlns:a16="http://schemas.microsoft.com/office/drawing/2014/main" id="{E9DEF2FC-FE6C-F53F-B4F8-BC9489AF10C2}"/>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EA3FCE66-EC52-0010-F20F-27E8991EDB22}"/>
              </a:ext>
            </a:extLst>
          </p:cNvPr>
          <p:cNvSpPr>
            <a:spLocks noGrp="1"/>
          </p:cNvSpPr>
          <p:nvPr>
            <p:ph type="sldNum" sz="quarter" idx="12"/>
          </p:nvPr>
        </p:nvSpPr>
        <p:spPr/>
        <p:txBody>
          <a:bodyPr/>
          <a:lstStyle/>
          <a:p>
            <a:fld id="{FE024F78-56A6-7740-B68D-8D4D026EDF3F}" type="slidenum">
              <a:rPr lang="en-US" smtClean="0"/>
              <a:pPr/>
              <a:t>13</a:t>
            </a:fld>
            <a:endParaRPr lang="en-US" dirty="0"/>
          </a:p>
        </p:txBody>
      </p:sp>
      <p:pic>
        <p:nvPicPr>
          <p:cNvPr id="6" name="Picture 5">
            <a:extLst>
              <a:ext uri="{FF2B5EF4-FFF2-40B4-BE49-F238E27FC236}">
                <a16:creationId xmlns:a16="http://schemas.microsoft.com/office/drawing/2014/main" id="{B9D76F7C-B1E4-5C99-BA07-1EBF5997B4F1}"/>
              </a:ext>
            </a:extLst>
          </p:cNvPr>
          <p:cNvPicPr>
            <a:picLocks noChangeAspect="1"/>
          </p:cNvPicPr>
          <p:nvPr/>
        </p:nvPicPr>
        <p:blipFill>
          <a:blip r:embed="rId3"/>
          <a:stretch>
            <a:fillRect/>
          </a:stretch>
        </p:blipFill>
        <p:spPr>
          <a:xfrm>
            <a:off x="2169734" y="1059967"/>
            <a:ext cx="7874833" cy="5431827"/>
          </a:xfrm>
          <a:prstGeom prst="rect">
            <a:avLst/>
          </a:prstGeom>
        </p:spPr>
      </p:pic>
      <p:sp>
        <p:nvSpPr>
          <p:cNvPr id="8" name="Rectangle 7">
            <a:extLst>
              <a:ext uri="{FF2B5EF4-FFF2-40B4-BE49-F238E27FC236}">
                <a16:creationId xmlns:a16="http://schemas.microsoft.com/office/drawing/2014/main" id="{039C32A6-885E-1875-01E6-F8134359A48A}"/>
              </a:ext>
            </a:extLst>
          </p:cNvPr>
          <p:cNvSpPr/>
          <p:nvPr/>
        </p:nvSpPr>
        <p:spPr>
          <a:xfrm>
            <a:off x="2317552" y="5485430"/>
            <a:ext cx="3692166"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INFANTILE</a:t>
            </a:r>
          </a:p>
        </p:txBody>
      </p:sp>
      <p:sp>
        <p:nvSpPr>
          <p:cNvPr id="9" name="Rectangle 8">
            <a:extLst>
              <a:ext uri="{FF2B5EF4-FFF2-40B4-BE49-F238E27FC236}">
                <a16:creationId xmlns:a16="http://schemas.microsoft.com/office/drawing/2014/main" id="{ABF8C7E0-4AD1-B84D-D918-B29975EE8473}"/>
              </a:ext>
            </a:extLst>
          </p:cNvPr>
          <p:cNvSpPr/>
          <p:nvPr/>
        </p:nvSpPr>
        <p:spPr>
          <a:xfrm>
            <a:off x="7080882" y="5618229"/>
            <a:ext cx="2415918"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ADULT</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162883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894D079-C6B1-2B8E-DA08-3C4B3869C186}"/>
              </a:ext>
            </a:extLst>
          </p:cNvPr>
          <p:cNvPicPr>
            <a:picLocks noGrp="1" noChangeAspect="1"/>
          </p:cNvPicPr>
          <p:nvPr>
            <p:ph sz="quarter" idx="25"/>
          </p:nvPr>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064202A-622B-372E-38CB-B6C5B183AE94}"/>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B211634E-D09E-41AB-7072-80B8F015C513}"/>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5086014F-8A3B-278F-6497-516945032713}"/>
              </a:ext>
            </a:extLst>
          </p:cNvPr>
          <p:cNvSpPr>
            <a:spLocks noGrp="1"/>
          </p:cNvSpPr>
          <p:nvPr>
            <p:ph type="sldNum" sz="quarter" idx="12"/>
          </p:nvPr>
        </p:nvSpPr>
        <p:spPr/>
        <p:txBody>
          <a:bodyPr/>
          <a:lstStyle/>
          <a:p>
            <a:fld id="{FE024F78-56A6-7740-B68D-8D4D026EDF3F}" type="slidenum">
              <a:rPr lang="en-US" smtClean="0"/>
              <a:pPr/>
              <a:t>14</a:t>
            </a:fld>
            <a:endParaRPr lang="en-US" dirty="0"/>
          </a:p>
        </p:txBody>
      </p:sp>
    </p:spTree>
    <p:extLst>
      <p:ext uri="{BB962C8B-B14F-4D97-AF65-F5344CB8AC3E}">
        <p14:creationId xmlns:p14="http://schemas.microsoft.com/office/powerpoint/2010/main" val="219632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41F9FF3-D1E5-DB88-0773-AE1C16F8AFDE}"/>
              </a:ext>
            </a:extLst>
          </p:cNvPr>
          <p:cNvPicPr>
            <a:picLocks noGrp="1" noChangeAspect="1"/>
          </p:cNvPicPr>
          <p:nvPr>
            <p:ph sz="quarter" idx="25"/>
          </p:nvPr>
        </p:nvPicPr>
        <p:blipFill rotWithShape="1">
          <a:blip r:embed="rId3"/>
          <a:srcRect l="11988" t="52669" r="51930" b="11994"/>
          <a:stretch/>
        </p:blipFill>
        <p:spPr>
          <a:xfrm>
            <a:off x="0" y="0"/>
            <a:ext cx="12192000" cy="6858000"/>
          </a:xfrm>
        </p:spPr>
      </p:pic>
      <p:sp>
        <p:nvSpPr>
          <p:cNvPr id="3" name="Title 2">
            <a:extLst>
              <a:ext uri="{FF2B5EF4-FFF2-40B4-BE49-F238E27FC236}">
                <a16:creationId xmlns:a16="http://schemas.microsoft.com/office/drawing/2014/main" id="{68789D9E-64C0-CCDD-D9FD-B3D666406BB5}"/>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1132F0DF-5DAE-4C92-397B-00F27E29234A}"/>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0E996F34-3AB4-1A99-FFDD-9BCF6245D737}"/>
              </a:ext>
            </a:extLst>
          </p:cNvPr>
          <p:cNvSpPr>
            <a:spLocks noGrp="1"/>
          </p:cNvSpPr>
          <p:nvPr>
            <p:ph type="sldNum" sz="quarter" idx="12"/>
          </p:nvPr>
        </p:nvSpPr>
        <p:spPr/>
        <p:txBody>
          <a:bodyPr/>
          <a:lstStyle/>
          <a:p>
            <a:fld id="{FE024F78-56A6-7740-B68D-8D4D026EDF3F}" type="slidenum">
              <a:rPr lang="en-US" smtClean="0"/>
              <a:pPr/>
              <a:t>15</a:t>
            </a:fld>
            <a:endParaRPr lang="en-US" dirty="0"/>
          </a:p>
        </p:txBody>
      </p:sp>
    </p:spTree>
    <p:extLst>
      <p:ext uri="{BB962C8B-B14F-4D97-AF65-F5344CB8AC3E}">
        <p14:creationId xmlns:p14="http://schemas.microsoft.com/office/powerpoint/2010/main" val="236432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0D20B9-E115-A4DD-1CD6-A437960E1839}"/>
              </a:ext>
            </a:extLst>
          </p:cNvPr>
          <p:cNvSpPr>
            <a:spLocks noGrp="1"/>
          </p:cNvSpPr>
          <p:nvPr>
            <p:ph type="title"/>
          </p:nvPr>
        </p:nvSpPr>
        <p:spPr>
          <a:xfrm>
            <a:off x="316020" y="269298"/>
            <a:ext cx="6122391" cy="1021715"/>
          </a:xfrm>
        </p:spPr>
        <p:txBody>
          <a:bodyPr/>
          <a:lstStyle/>
          <a:p>
            <a:r>
              <a:rPr lang="en-US" dirty="0"/>
              <a:t>Associated anomalies</a:t>
            </a:r>
            <a:endParaRPr lang="en-IN" dirty="0"/>
          </a:p>
        </p:txBody>
      </p:sp>
      <p:sp>
        <p:nvSpPr>
          <p:cNvPr id="4" name="Footer Placeholder 3">
            <a:extLst>
              <a:ext uri="{FF2B5EF4-FFF2-40B4-BE49-F238E27FC236}">
                <a16:creationId xmlns:a16="http://schemas.microsoft.com/office/drawing/2014/main" id="{5C17E390-A491-AD9B-C768-5C0CC049B950}"/>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6CC8E65A-F99E-8910-756A-DBB31B52CC95}"/>
              </a:ext>
            </a:extLst>
          </p:cNvPr>
          <p:cNvSpPr>
            <a:spLocks noGrp="1"/>
          </p:cNvSpPr>
          <p:nvPr>
            <p:ph type="sldNum" sz="quarter" idx="12"/>
          </p:nvPr>
        </p:nvSpPr>
        <p:spPr/>
        <p:txBody>
          <a:bodyPr/>
          <a:lstStyle/>
          <a:p>
            <a:fld id="{FE024F78-56A6-7740-B68D-8D4D026EDF3F}" type="slidenum">
              <a:rPr lang="en-US" smtClean="0"/>
              <a:pPr/>
              <a:t>16</a:t>
            </a:fld>
            <a:endParaRPr lang="en-US" dirty="0"/>
          </a:p>
        </p:txBody>
      </p:sp>
      <p:graphicFrame>
        <p:nvGraphicFramePr>
          <p:cNvPr id="7" name="Diagram 6">
            <a:extLst>
              <a:ext uri="{FF2B5EF4-FFF2-40B4-BE49-F238E27FC236}">
                <a16:creationId xmlns:a16="http://schemas.microsoft.com/office/drawing/2014/main" id="{D1198A0D-CFC2-A7D3-B436-CA2E58C6E20A}"/>
              </a:ext>
            </a:extLst>
          </p:cNvPr>
          <p:cNvGraphicFramePr/>
          <p:nvPr>
            <p:extLst>
              <p:ext uri="{D42A27DB-BD31-4B8C-83A1-F6EECF244321}">
                <p14:modId xmlns:p14="http://schemas.microsoft.com/office/powerpoint/2010/main" val="2759664754"/>
              </p:ext>
            </p:extLst>
          </p:nvPr>
        </p:nvGraphicFramePr>
        <p:xfrm>
          <a:off x="2374411" y="117265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98BEC317-A0FD-05E3-2FCE-C5F5C46A8E41}"/>
              </a:ext>
            </a:extLst>
          </p:cNvPr>
          <p:cNvSpPr txBox="1"/>
          <p:nvPr/>
        </p:nvSpPr>
        <p:spPr>
          <a:xfrm>
            <a:off x="5931388" y="303101"/>
            <a:ext cx="4447051" cy="954107"/>
          </a:xfrm>
          <a:prstGeom prst="rect">
            <a:avLst/>
          </a:prstGeom>
          <a:noFill/>
        </p:spPr>
        <p:txBody>
          <a:bodyPr wrap="square" rtlCol="0">
            <a:spAutoFit/>
          </a:bodyPr>
          <a:lstStyle/>
          <a:p>
            <a:r>
              <a:rPr lang="en-US" sz="2800" dirty="0">
                <a:solidFill>
                  <a:schemeClr val="bg1"/>
                </a:solidFill>
              </a:rPr>
              <a:t>1) Taussig Bing  Anomaly</a:t>
            </a:r>
          </a:p>
          <a:p>
            <a:r>
              <a:rPr lang="en-US" sz="2800" dirty="0">
                <a:solidFill>
                  <a:schemeClr val="bg1"/>
                </a:solidFill>
              </a:rPr>
              <a:t>2) TGA</a:t>
            </a:r>
            <a:r>
              <a:rPr lang="en-US" sz="2000" dirty="0">
                <a:solidFill>
                  <a:schemeClr val="bg1"/>
                </a:solidFill>
              </a:rPr>
              <a:t> </a:t>
            </a:r>
            <a:endParaRPr lang="en-IN" sz="2000" dirty="0">
              <a:solidFill>
                <a:schemeClr val="bg1"/>
              </a:solidFill>
            </a:endParaRPr>
          </a:p>
        </p:txBody>
      </p:sp>
    </p:spTree>
    <p:extLst>
      <p:ext uri="{BB962C8B-B14F-4D97-AF65-F5344CB8AC3E}">
        <p14:creationId xmlns:p14="http://schemas.microsoft.com/office/powerpoint/2010/main" val="1938665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7F64BFD-E18F-AA51-35A9-242E124E12E2}"/>
              </a:ext>
            </a:extLst>
          </p:cNvPr>
          <p:cNvPicPr>
            <a:picLocks noGrp="1" noChangeAspect="1"/>
          </p:cNvPicPr>
          <p:nvPr>
            <p:ph sz="quarter" idx="25"/>
          </p:nvPr>
        </p:nvPicPr>
        <p:blipFill rotWithShape="1">
          <a:blip r:embed="rId2"/>
          <a:srcRect l="13960" t="38159" r="23680" b="31236"/>
          <a:stretch/>
        </p:blipFill>
        <p:spPr>
          <a:xfrm>
            <a:off x="0" y="0"/>
            <a:ext cx="12192000" cy="6858000"/>
          </a:xfrm>
        </p:spPr>
      </p:pic>
      <p:sp>
        <p:nvSpPr>
          <p:cNvPr id="3" name="Title 2">
            <a:extLst>
              <a:ext uri="{FF2B5EF4-FFF2-40B4-BE49-F238E27FC236}">
                <a16:creationId xmlns:a16="http://schemas.microsoft.com/office/drawing/2014/main" id="{04724C64-A377-D88F-DF6D-50BEC841AE6D}"/>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3612A53C-32D4-4D6A-3FE0-840EAB06DB71}"/>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698F2180-31A3-96E0-A4AA-B557E1102A70}"/>
              </a:ext>
            </a:extLst>
          </p:cNvPr>
          <p:cNvSpPr>
            <a:spLocks noGrp="1"/>
          </p:cNvSpPr>
          <p:nvPr>
            <p:ph type="sldNum" sz="quarter" idx="12"/>
          </p:nvPr>
        </p:nvSpPr>
        <p:spPr/>
        <p:txBody>
          <a:bodyPr/>
          <a:lstStyle/>
          <a:p>
            <a:fld id="{FE024F78-56A6-7740-B68D-8D4D026EDF3F}" type="slidenum">
              <a:rPr lang="en-US" smtClean="0"/>
              <a:pPr/>
              <a:t>17</a:t>
            </a:fld>
            <a:endParaRPr lang="en-US" dirty="0"/>
          </a:p>
        </p:txBody>
      </p:sp>
    </p:spTree>
    <p:extLst>
      <p:ext uri="{BB962C8B-B14F-4D97-AF65-F5344CB8AC3E}">
        <p14:creationId xmlns:p14="http://schemas.microsoft.com/office/powerpoint/2010/main" val="2574917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8C77CB-813E-4379-2259-ECB368E9696E}"/>
              </a:ext>
            </a:extLst>
          </p:cNvPr>
          <p:cNvSpPr>
            <a:spLocks noGrp="1"/>
          </p:cNvSpPr>
          <p:nvPr>
            <p:ph type="title"/>
          </p:nvPr>
        </p:nvSpPr>
        <p:spPr/>
        <p:txBody>
          <a:bodyPr/>
          <a:lstStyle/>
          <a:p>
            <a:r>
              <a:rPr lang="en-US" dirty="0"/>
              <a:t>Berry aneurysm </a:t>
            </a:r>
            <a:r>
              <a:rPr lang="en-US" dirty="0">
                <a:sym typeface="Wingdings" panose="05000000000000000000" pitchFamily="2" charset="2"/>
              </a:rPr>
              <a:t> 10% </a:t>
            </a:r>
            <a:r>
              <a:rPr lang="en-US" sz="1800" dirty="0">
                <a:sym typeface="Wingdings" panose="05000000000000000000" pitchFamily="2" charset="2"/>
              </a:rPr>
              <a:t>(</a:t>
            </a:r>
            <a:r>
              <a:rPr lang="en-US" sz="1800" dirty="0" err="1">
                <a:sym typeface="Wingdings" panose="05000000000000000000" pitchFamily="2" charset="2"/>
              </a:rPr>
              <a:t>connoy</a:t>
            </a:r>
            <a:r>
              <a:rPr lang="en-US" sz="1800" dirty="0">
                <a:sym typeface="Wingdings" panose="05000000000000000000" pitchFamily="2" charset="2"/>
              </a:rPr>
              <a:t> et al.,)</a:t>
            </a:r>
            <a:endParaRPr lang="en-IN" dirty="0"/>
          </a:p>
        </p:txBody>
      </p:sp>
      <p:sp>
        <p:nvSpPr>
          <p:cNvPr id="4" name="Footer Placeholder 3">
            <a:extLst>
              <a:ext uri="{FF2B5EF4-FFF2-40B4-BE49-F238E27FC236}">
                <a16:creationId xmlns:a16="http://schemas.microsoft.com/office/drawing/2014/main" id="{24CFCFF0-4153-C704-4DFA-92DB8B409272}"/>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E8EA1DF-24DE-D9C2-8F57-F13284938B4C}"/>
              </a:ext>
            </a:extLst>
          </p:cNvPr>
          <p:cNvSpPr>
            <a:spLocks noGrp="1"/>
          </p:cNvSpPr>
          <p:nvPr>
            <p:ph type="sldNum" sz="quarter" idx="12"/>
          </p:nvPr>
        </p:nvSpPr>
        <p:spPr/>
        <p:txBody>
          <a:bodyPr/>
          <a:lstStyle/>
          <a:p>
            <a:fld id="{FE024F78-56A6-7740-B68D-8D4D026EDF3F}" type="slidenum">
              <a:rPr lang="en-US" smtClean="0"/>
              <a:pPr/>
              <a:t>18</a:t>
            </a:fld>
            <a:endParaRPr lang="en-US" dirty="0"/>
          </a:p>
        </p:txBody>
      </p:sp>
      <p:pic>
        <p:nvPicPr>
          <p:cNvPr id="7" name="Picture 6">
            <a:extLst>
              <a:ext uri="{FF2B5EF4-FFF2-40B4-BE49-F238E27FC236}">
                <a16:creationId xmlns:a16="http://schemas.microsoft.com/office/drawing/2014/main" id="{4ED793EB-E47C-0355-29F5-F4BD26AB0601}"/>
              </a:ext>
            </a:extLst>
          </p:cNvPr>
          <p:cNvPicPr>
            <a:picLocks noChangeAspect="1"/>
          </p:cNvPicPr>
          <p:nvPr/>
        </p:nvPicPr>
        <p:blipFill rotWithShape="1">
          <a:blip r:embed="rId3"/>
          <a:srcRect l="24539" t="41093" r="54635" b="43360"/>
          <a:stretch/>
        </p:blipFill>
        <p:spPr>
          <a:xfrm>
            <a:off x="3952315" y="1886700"/>
            <a:ext cx="3949908" cy="4245633"/>
          </a:xfrm>
          <a:prstGeom prst="rect">
            <a:avLst/>
          </a:prstGeom>
        </p:spPr>
      </p:pic>
    </p:spTree>
    <p:extLst>
      <p:ext uri="{BB962C8B-B14F-4D97-AF65-F5344CB8AC3E}">
        <p14:creationId xmlns:p14="http://schemas.microsoft.com/office/powerpoint/2010/main" val="3501665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87176-8945-CEC9-3045-B7CCC73CE015}"/>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4C0114AA-FCB1-F344-41FF-35585065BC61}"/>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3C91522C-60BF-3FD1-B94C-71F71BB52A5A}"/>
              </a:ext>
            </a:extLst>
          </p:cNvPr>
          <p:cNvSpPr>
            <a:spLocks noGrp="1"/>
          </p:cNvSpPr>
          <p:nvPr>
            <p:ph type="sldNum" sz="quarter" idx="12"/>
          </p:nvPr>
        </p:nvSpPr>
        <p:spPr/>
        <p:txBody>
          <a:bodyPr/>
          <a:lstStyle/>
          <a:p>
            <a:fld id="{FE024F78-56A6-7740-B68D-8D4D026EDF3F}" type="slidenum">
              <a:rPr lang="en-US" smtClean="0"/>
              <a:pPr/>
              <a:t>19</a:t>
            </a:fld>
            <a:endParaRPr lang="en-US" dirty="0"/>
          </a:p>
        </p:txBody>
      </p:sp>
      <p:pic>
        <p:nvPicPr>
          <p:cNvPr id="8" name="Picture 7">
            <a:extLst>
              <a:ext uri="{FF2B5EF4-FFF2-40B4-BE49-F238E27FC236}">
                <a16:creationId xmlns:a16="http://schemas.microsoft.com/office/drawing/2014/main" id="{0761D91C-22C4-7A33-66C3-BECF7CF7E204}"/>
              </a:ext>
            </a:extLst>
          </p:cNvPr>
          <p:cNvPicPr>
            <a:picLocks noChangeAspect="1"/>
          </p:cNvPicPr>
          <p:nvPr/>
        </p:nvPicPr>
        <p:blipFill rotWithShape="1">
          <a:blip r:embed="rId3"/>
          <a:srcRect t="44809" r="33215" b="30929"/>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F833B7D-7CE9-E544-C3E2-4955D6DFAFBD}"/>
              </a:ext>
            </a:extLst>
          </p:cNvPr>
          <p:cNvSpPr/>
          <p:nvPr/>
        </p:nvSpPr>
        <p:spPr>
          <a:xfrm>
            <a:off x="1350022" y="109537"/>
            <a:ext cx="4647690" cy="523220"/>
          </a:xfrm>
          <a:prstGeom prst="rect">
            <a:avLst/>
          </a:prstGeom>
          <a:noFill/>
        </p:spPr>
        <p:txBody>
          <a:bodyPr wrap="square" lIns="91440" tIns="45720" rIns="91440" bIns="45720">
            <a:spAutoFit/>
          </a:bodyPr>
          <a:lstStyle/>
          <a:p>
            <a:pPr algn="ctr"/>
            <a:r>
              <a:rPr lang="en-US" sz="2800" b="1" cap="none" spc="0" dirty="0">
                <a:ln w="13462">
                  <a:solidFill>
                    <a:schemeClr val="bg1"/>
                  </a:solidFill>
                  <a:prstDash val="solid"/>
                </a:ln>
                <a:solidFill>
                  <a:srgbClr val="FF0000"/>
                </a:solidFill>
                <a:effectLst>
                  <a:outerShdw dist="38100" dir="2700000" algn="bl" rotWithShape="0">
                    <a:schemeClr val="accent5"/>
                  </a:outerShdw>
                </a:effectLst>
              </a:rPr>
              <a:t>SYMPTOMATIC INFANTS</a:t>
            </a:r>
          </a:p>
        </p:txBody>
      </p:sp>
      <p:sp>
        <p:nvSpPr>
          <p:cNvPr id="6" name="Rectangle 5">
            <a:extLst>
              <a:ext uri="{FF2B5EF4-FFF2-40B4-BE49-F238E27FC236}">
                <a16:creationId xmlns:a16="http://schemas.microsoft.com/office/drawing/2014/main" id="{C680A0BF-DFF9-698D-8846-392FF999FCB5}"/>
              </a:ext>
            </a:extLst>
          </p:cNvPr>
          <p:cNvSpPr/>
          <p:nvPr/>
        </p:nvSpPr>
        <p:spPr>
          <a:xfrm>
            <a:off x="7719935" y="-23332"/>
            <a:ext cx="4349624" cy="1200329"/>
          </a:xfrm>
          <a:prstGeom prst="rect">
            <a:avLst/>
          </a:prstGeom>
          <a:noFill/>
        </p:spPr>
        <p:txBody>
          <a:bodyPr wrap="square" lIns="91440" tIns="45720" rIns="91440" bIns="45720">
            <a:spAutoFit/>
          </a:bodyPr>
          <a:lstStyle/>
          <a:p>
            <a:pPr algn="ctr"/>
            <a:r>
              <a:rPr lang="en-US" sz="3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ASYMPTOMATIC CHILD</a:t>
            </a:r>
          </a:p>
        </p:txBody>
      </p:sp>
    </p:spTree>
    <p:extLst>
      <p:ext uri="{BB962C8B-B14F-4D97-AF65-F5344CB8AC3E}">
        <p14:creationId xmlns:p14="http://schemas.microsoft.com/office/powerpoint/2010/main" val="2143049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2785F-BC28-B92B-F1EF-C4C3703D93F9}"/>
              </a:ext>
            </a:extLst>
          </p:cNvPr>
          <p:cNvSpPr>
            <a:spLocks noGrp="1"/>
          </p:cNvSpPr>
          <p:nvPr>
            <p:ph type="title"/>
          </p:nvPr>
        </p:nvSpPr>
        <p:spPr>
          <a:xfrm>
            <a:off x="285204" y="203023"/>
            <a:ext cx="6910627" cy="1164882"/>
          </a:xfrm>
        </p:spPr>
        <p:txBody>
          <a:bodyPr/>
          <a:lstStyle/>
          <a:p>
            <a:r>
              <a:rPr lang="en-US" dirty="0"/>
              <a:t>REFERENCES:</a:t>
            </a:r>
            <a:endParaRPr lang="en-IN" dirty="0"/>
          </a:p>
        </p:txBody>
      </p:sp>
      <p:sp>
        <p:nvSpPr>
          <p:cNvPr id="4" name="Text Placeholder 3">
            <a:extLst>
              <a:ext uri="{FF2B5EF4-FFF2-40B4-BE49-F238E27FC236}">
                <a16:creationId xmlns:a16="http://schemas.microsoft.com/office/drawing/2014/main" id="{1989138F-2681-BD6A-8A50-ECC4A7180F30}"/>
              </a:ext>
            </a:extLst>
          </p:cNvPr>
          <p:cNvSpPr>
            <a:spLocks noGrp="1"/>
          </p:cNvSpPr>
          <p:nvPr>
            <p:ph type="body" sz="quarter" idx="28"/>
          </p:nvPr>
        </p:nvSpPr>
        <p:spPr>
          <a:xfrm>
            <a:off x="146957" y="1367905"/>
            <a:ext cx="11136087" cy="3189301"/>
          </a:xfrm>
        </p:spPr>
        <p:txBody>
          <a:bodyPr/>
          <a:lstStyle/>
          <a:p>
            <a:r>
              <a:rPr lang="en-US" dirty="0"/>
              <a:t>Congenital heart diseases By IB Vijayalakshmi</a:t>
            </a:r>
          </a:p>
          <a:p>
            <a:pPr algn="l"/>
            <a:r>
              <a:rPr lang="en-US" dirty="0"/>
              <a:t>PDA – Circulation article-  Douglas J. Schneider and John W. Moore</a:t>
            </a:r>
          </a:p>
          <a:p>
            <a:pPr algn="l"/>
            <a:r>
              <a:rPr lang="en-US" dirty="0" err="1"/>
              <a:t>Paediatric</a:t>
            </a:r>
            <a:r>
              <a:rPr lang="en-US" dirty="0"/>
              <a:t> and child </a:t>
            </a:r>
            <a:r>
              <a:rPr lang="en-US" dirty="0" err="1"/>
              <a:t>health;Presentation</a:t>
            </a:r>
            <a:r>
              <a:rPr lang="en-US" dirty="0"/>
              <a:t> of coarctation of aorta in the neonates and infant with long and short term implication; Elsevier</a:t>
            </a:r>
          </a:p>
          <a:p>
            <a:pPr algn="l"/>
            <a:r>
              <a:rPr lang="en-US" dirty="0"/>
              <a:t>Critical heart disease in infants and children Ross </a:t>
            </a:r>
            <a:r>
              <a:rPr lang="en-US" dirty="0" err="1"/>
              <a:t>M.Ungerleider</a:t>
            </a:r>
            <a:r>
              <a:rPr lang="en-US" dirty="0"/>
              <a:t> Elsevier</a:t>
            </a:r>
          </a:p>
          <a:p>
            <a:pPr algn="l"/>
            <a:r>
              <a:rPr lang="en-US" dirty="0"/>
              <a:t>Park </a:t>
            </a:r>
            <a:r>
              <a:rPr lang="en-US" dirty="0" err="1"/>
              <a:t>Paediatric</a:t>
            </a:r>
            <a:r>
              <a:rPr lang="en-US" dirty="0"/>
              <a:t> cardiology </a:t>
            </a:r>
          </a:p>
          <a:p>
            <a:pPr algn="l"/>
            <a:r>
              <a:rPr lang="en-US" dirty="0"/>
              <a:t>Moss Adams Heart disease</a:t>
            </a:r>
          </a:p>
          <a:p>
            <a:r>
              <a:rPr lang="en-US" dirty="0"/>
              <a:t>Perloff Clinical recognition of congenital heart </a:t>
            </a:r>
            <a:r>
              <a:rPr lang="en-US" dirty="0" err="1"/>
              <a:t>diseaseBraunwald</a:t>
            </a:r>
            <a:r>
              <a:rPr lang="en-US" dirty="0"/>
              <a:t> Heart disease Edition 12</a:t>
            </a:r>
          </a:p>
          <a:p>
            <a:r>
              <a:rPr lang="en-US" dirty="0"/>
              <a:t>Circulation article- recommendation of blood pressure determinants by sphygmomanometer</a:t>
            </a:r>
          </a:p>
          <a:p>
            <a:r>
              <a:rPr lang="en-US" dirty="0"/>
              <a:t>Clinical diagnosis of congenital heart disease ., M </a:t>
            </a:r>
            <a:r>
              <a:rPr lang="en-US" dirty="0" err="1"/>
              <a:t>Satpathy</a:t>
            </a:r>
            <a:endParaRPr lang="en-US" dirty="0"/>
          </a:p>
          <a:p>
            <a:r>
              <a:rPr lang="en-US" dirty="0"/>
              <a:t>The Natural and Unnatural history of Congenital Heart disease Julien I.E. Hoffman</a:t>
            </a:r>
            <a:endParaRPr lang="en-IN" dirty="0"/>
          </a:p>
          <a:p>
            <a:pPr algn="l"/>
            <a:endParaRPr lang="en-US" dirty="0"/>
          </a:p>
          <a:p>
            <a:pPr algn="l"/>
            <a:endParaRPr lang="en-IN" dirty="0"/>
          </a:p>
        </p:txBody>
      </p:sp>
      <p:sp>
        <p:nvSpPr>
          <p:cNvPr id="6" name="Slide Number Placeholder 5">
            <a:extLst>
              <a:ext uri="{FF2B5EF4-FFF2-40B4-BE49-F238E27FC236}">
                <a16:creationId xmlns:a16="http://schemas.microsoft.com/office/drawing/2014/main" id="{60C4D9BF-FF9D-7635-92BA-152365DE8919}"/>
              </a:ext>
            </a:extLst>
          </p:cNvPr>
          <p:cNvSpPr>
            <a:spLocks noGrp="1"/>
          </p:cNvSpPr>
          <p:nvPr>
            <p:ph type="sldNum" sz="quarter" idx="12"/>
          </p:nvPr>
        </p:nvSpPr>
        <p:spPr/>
        <p:txBody>
          <a:bodyPr/>
          <a:lstStyle/>
          <a:p>
            <a:fld id="{FE024F78-56A6-7740-B68D-8D4D026EDF3F}" type="slidenum">
              <a:rPr lang="en-US" smtClean="0"/>
              <a:pPr/>
              <a:t>2</a:t>
            </a:fld>
            <a:endParaRPr lang="en-US" dirty="0"/>
          </a:p>
        </p:txBody>
      </p:sp>
    </p:spTree>
    <p:extLst>
      <p:ext uri="{BB962C8B-B14F-4D97-AF65-F5344CB8AC3E}">
        <p14:creationId xmlns:p14="http://schemas.microsoft.com/office/powerpoint/2010/main" val="2610362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0114AA-FCB1-F344-41FF-35585065BC61}"/>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3C91522C-60BF-3FD1-B94C-71F71BB52A5A}"/>
              </a:ext>
            </a:extLst>
          </p:cNvPr>
          <p:cNvSpPr>
            <a:spLocks noGrp="1"/>
          </p:cNvSpPr>
          <p:nvPr>
            <p:ph type="sldNum" sz="quarter" idx="12"/>
          </p:nvPr>
        </p:nvSpPr>
        <p:spPr/>
        <p:txBody>
          <a:bodyPr/>
          <a:lstStyle/>
          <a:p>
            <a:fld id="{FE024F78-56A6-7740-B68D-8D4D026EDF3F}" type="slidenum">
              <a:rPr lang="en-US" smtClean="0"/>
              <a:pPr/>
              <a:t>20</a:t>
            </a:fld>
            <a:endParaRPr lang="en-US" dirty="0"/>
          </a:p>
        </p:txBody>
      </p:sp>
      <p:pic>
        <p:nvPicPr>
          <p:cNvPr id="8" name="Picture 7">
            <a:extLst>
              <a:ext uri="{FF2B5EF4-FFF2-40B4-BE49-F238E27FC236}">
                <a16:creationId xmlns:a16="http://schemas.microsoft.com/office/drawing/2014/main" id="{0761D91C-22C4-7A33-66C3-BECF7CF7E204}"/>
              </a:ext>
            </a:extLst>
          </p:cNvPr>
          <p:cNvPicPr>
            <a:picLocks noChangeAspect="1"/>
          </p:cNvPicPr>
          <p:nvPr/>
        </p:nvPicPr>
        <p:blipFill rotWithShape="1">
          <a:blip r:embed="rId3"/>
          <a:srcRect l="6529" t="44809" r="61572" b="30929"/>
          <a:stretch/>
        </p:blipFill>
        <p:spPr>
          <a:xfrm>
            <a:off x="0" y="0"/>
            <a:ext cx="5823341" cy="6858000"/>
          </a:xfrm>
          <a:prstGeom prst="rect">
            <a:avLst/>
          </a:prstGeom>
        </p:spPr>
      </p:pic>
      <p:sp>
        <p:nvSpPr>
          <p:cNvPr id="2" name="Rectangle 1">
            <a:extLst>
              <a:ext uri="{FF2B5EF4-FFF2-40B4-BE49-F238E27FC236}">
                <a16:creationId xmlns:a16="http://schemas.microsoft.com/office/drawing/2014/main" id="{EF833B7D-7CE9-E544-C3E2-4955D6DFAFBD}"/>
              </a:ext>
            </a:extLst>
          </p:cNvPr>
          <p:cNvSpPr/>
          <p:nvPr/>
        </p:nvSpPr>
        <p:spPr>
          <a:xfrm>
            <a:off x="346239" y="109537"/>
            <a:ext cx="4647690" cy="523220"/>
          </a:xfrm>
          <a:prstGeom prst="rect">
            <a:avLst/>
          </a:prstGeom>
          <a:noFill/>
        </p:spPr>
        <p:txBody>
          <a:bodyPr wrap="square" lIns="91440" tIns="45720" rIns="91440" bIns="45720">
            <a:spAutoFit/>
          </a:bodyPr>
          <a:lstStyle/>
          <a:p>
            <a:pPr algn="ctr"/>
            <a:r>
              <a:rPr lang="en-US" sz="2800" b="1" cap="none" spc="0" dirty="0">
                <a:ln w="13462">
                  <a:solidFill>
                    <a:schemeClr val="bg1"/>
                  </a:solidFill>
                  <a:prstDash val="solid"/>
                </a:ln>
                <a:solidFill>
                  <a:srgbClr val="FF0000"/>
                </a:solidFill>
                <a:effectLst>
                  <a:outerShdw dist="38100" dir="2700000" algn="bl" rotWithShape="0">
                    <a:schemeClr val="accent5"/>
                  </a:outerShdw>
                </a:effectLst>
              </a:rPr>
              <a:t>SYMPTOMATIC INFANTS</a:t>
            </a:r>
          </a:p>
        </p:txBody>
      </p:sp>
      <p:sp>
        <p:nvSpPr>
          <p:cNvPr id="7" name="TextBox 6">
            <a:extLst>
              <a:ext uri="{FF2B5EF4-FFF2-40B4-BE49-F238E27FC236}">
                <a16:creationId xmlns:a16="http://schemas.microsoft.com/office/drawing/2014/main" id="{F052C168-FA99-4659-37A8-E20F3C103076}"/>
              </a:ext>
            </a:extLst>
          </p:cNvPr>
          <p:cNvSpPr txBox="1"/>
          <p:nvPr/>
        </p:nvSpPr>
        <p:spPr>
          <a:xfrm>
            <a:off x="6694406" y="2106386"/>
            <a:ext cx="4893129" cy="4708981"/>
          </a:xfrm>
          <a:prstGeom prst="rect">
            <a:avLst/>
          </a:prstGeom>
          <a:noFill/>
        </p:spPr>
        <p:txBody>
          <a:bodyPr wrap="square" rtlCol="0">
            <a:spAutoFit/>
          </a:bodyPr>
          <a:lstStyle/>
          <a:p>
            <a:r>
              <a:rPr lang="en-US" sz="2400" dirty="0">
                <a:solidFill>
                  <a:schemeClr val="bg1"/>
                </a:solidFill>
              </a:rPr>
              <a:t>Reduced flow across Aorta(Arch hypoplasia/ LVOT obstruction)</a:t>
            </a:r>
          </a:p>
          <a:p>
            <a:endParaRPr lang="en-US" sz="2400" dirty="0">
              <a:solidFill>
                <a:schemeClr val="bg1"/>
              </a:solidFill>
            </a:endParaRPr>
          </a:p>
          <a:p>
            <a:r>
              <a:rPr lang="en-US" sz="2400" dirty="0">
                <a:solidFill>
                  <a:schemeClr val="bg1"/>
                </a:solidFill>
              </a:rPr>
              <a:t>Distal to CoA </a:t>
            </a:r>
            <a:r>
              <a:rPr lang="en-US" sz="2400" dirty="0">
                <a:solidFill>
                  <a:schemeClr val="bg1"/>
                </a:solidFill>
                <a:sym typeface="Wingdings" panose="05000000000000000000" pitchFamily="2" charset="2"/>
              </a:rPr>
              <a:t> Supplied By PDA</a:t>
            </a:r>
          </a:p>
          <a:p>
            <a:r>
              <a:rPr lang="en-US" sz="2400" dirty="0">
                <a:solidFill>
                  <a:schemeClr val="bg1"/>
                </a:solidFill>
                <a:sym typeface="Wingdings" panose="05000000000000000000" pitchFamily="2" charset="2"/>
              </a:rPr>
              <a:t>Good Blood Flow</a:t>
            </a:r>
          </a:p>
          <a:p>
            <a:endParaRPr lang="en-US" sz="2400" dirty="0">
              <a:solidFill>
                <a:schemeClr val="bg1"/>
              </a:solidFill>
              <a:sym typeface="Wingdings" panose="05000000000000000000" pitchFamily="2" charset="2"/>
            </a:endParaRPr>
          </a:p>
          <a:p>
            <a:endParaRPr lang="en-US" sz="2400" dirty="0">
              <a:solidFill>
                <a:schemeClr val="bg1"/>
              </a:solidFill>
              <a:sym typeface="Wingdings" panose="05000000000000000000" pitchFamily="2" charset="2"/>
            </a:endParaRPr>
          </a:p>
          <a:p>
            <a:endParaRPr lang="en-US" sz="2400" dirty="0">
              <a:solidFill>
                <a:schemeClr val="bg1"/>
              </a:solidFill>
              <a:sym typeface="Wingdings" panose="05000000000000000000" pitchFamily="2" charset="2"/>
            </a:endParaRPr>
          </a:p>
          <a:p>
            <a:r>
              <a:rPr lang="en-US" sz="2400" dirty="0">
                <a:solidFill>
                  <a:schemeClr val="bg1"/>
                </a:solidFill>
                <a:sym typeface="Wingdings" panose="05000000000000000000" pitchFamily="2" charset="2"/>
              </a:rPr>
              <a:t>No Pressure gradient</a:t>
            </a:r>
          </a:p>
          <a:p>
            <a:endParaRPr lang="en-US" sz="2400" dirty="0">
              <a:solidFill>
                <a:schemeClr val="bg1"/>
              </a:solidFill>
              <a:sym typeface="Wingdings" panose="05000000000000000000" pitchFamily="2" charset="2"/>
            </a:endParaRPr>
          </a:p>
          <a:p>
            <a:r>
              <a:rPr lang="en-US" sz="2400" dirty="0">
                <a:solidFill>
                  <a:schemeClr val="bg1"/>
                </a:solidFill>
                <a:sym typeface="Wingdings" panose="05000000000000000000" pitchFamily="2" charset="2"/>
              </a:rPr>
              <a:t>No Collateral development</a:t>
            </a:r>
            <a:endParaRPr lang="en-US" sz="2400" dirty="0">
              <a:solidFill>
                <a:schemeClr val="bg1"/>
              </a:solidFill>
            </a:endParaRPr>
          </a:p>
          <a:p>
            <a:endParaRPr lang="en-US" dirty="0">
              <a:solidFill>
                <a:schemeClr val="bg1"/>
              </a:solidFill>
            </a:endParaRPr>
          </a:p>
          <a:p>
            <a:endParaRPr lang="en-IN" dirty="0">
              <a:solidFill>
                <a:schemeClr val="bg1"/>
              </a:solidFill>
            </a:endParaRPr>
          </a:p>
        </p:txBody>
      </p:sp>
      <p:sp>
        <p:nvSpPr>
          <p:cNvPr id="9" name="Arrow: Down 8">
            <a:extLst>
              <a:ext uri="{FF2B5EF4-FFF2-40B4-BE49-F238E27FC236}">
                <a16:creationId xmlns:a16="http://schemas.microsoft.com/office/drawing/2014/main" id="{F93F99D0-4B9B-299D-DF1D-6F843150CDCF}"/>
              </a:ext>
            </a:extLst>
          </p:cNvPr>
          <p:cNvSpPr/>
          <p:nvPr/>
        </p:nvSpPr>
        <p:spPr>
          <a:xfrm>
            <a:off x="7968343" y="4114800"/>
            <a:ext cx="473528" cy="816428"/>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862396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0114AA-FCB1-F344-41FF-35585065BC61}"/>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3C91522C-60BF-3FD1-B94C-71F71BB52A5A}"/>
              </a:ext>
            </a:extLst>
          </p:cNvPr>
          <p:cNvSpPr>
            <a:spLocks noGrp="1"/>
          </p:cNvSpPr>
          <p:nvPr>
            <p:ph type="sldNum" sz="quarter" idx="12"/>
          </p:nvPr>
        </p:nvSpPr>
        <p:spPr/>
        <p:txBody>
          <a:bodyPr/>
          <a:lstStyle/>
          <a:p>
            <a:fld id="{FE024F78-56A6-7740-B68D-8D4D026EDF3F}" type="slidenum">
              <a:rPr lang="en-US" smtClean="0"/>
              <a:pPr/>
              <a:t>21</a:t>
            </a:fld>
            <a:endParaRPr lang="en-US" dirty="0"/>
          </a:p>
        </p:txBody>
      </p:sp>
      <p:pic>
        <p:nvPicPr>
          <p:cNvPr id="8" name="Picture 7">
            <a:extLst>
              <a:ext uri="{FF2B5EF4-FFF2-40B4-BE49-F238E27FC236}">
                <a16:creationId xmlns:a16="http://schemas.microsoft.com/office/drawing/2014/main" id="{0761D91C-22C4-7A33-66C3-BECF7CF7E204}"/>
              </a:ext>
            </a:extLst>
          </p:cNvPr>
          <p:cNvPicPr>
            <a:picLocks noChangeAspect="1"/>
          </p:cNvPicPr>
          <p:nvPr/>
        </p:nvPicPr>
        <p:blipFill rotWithShape="1">
          <a:blip r:embed="rId3"/>
          <a:srcRect l="38461" t="44809" r="33215" b="30929"/>
          <a:stretch/>
        </p:blipFill>
        <p:spPr>
          <a:xfrm>
            <a:off x="7021286" y="0"/>
            <a:ext cx="5170714" cy="6858000"/>
          </a:xfrm>
          <a:prstGeom prst="rect">
            <a:avLst/>
          </a:prstGeom>
        </p:spPr>
      </p:pic>
      <p:sp>
        <p:nvSpPr>
          <p:cNvPr id="6" name="Rectangle 5">
            <a:extLst>
              <a:ext uri="{FF2B5EF4-FFF2-40B4-BE49-F238E27FC236}">
                <a16:creationId xmlns:a16="http://schemas.microsoft.com/office/drawing/2014/main" id="{C680A0BF-DFF9-698D-8846-392FF999FCB5}"/>
              </a:ext>
            </a:extLst>
          </p:cNvPr>
          <p:cNvSpPr/>
          <p:nvPr/>
        </p:nvSpPr>
        <p:spPr>
          <a:xfrm>
            <a:off x="7719935" y="-23332"/>
            <a:ext cx="4349624" cy="1200329"/>
          </a:xfrm>
          <a:prstGeom prst="rect">
            <a:avLst/>
          </a:prstGeom>
          <a:noFill/>
        </p:spPr>
        <p:txBody>
          <a:bodyPr wrap="square" lIns="91440" tIns="45720" rIns="91440" bIns="45720">
            <a:spAutoFit/>
          </a:bodyPr>
          <a:lstStyle/>
          <a:p>
            <a:pPr algn="ctr"/>
            <a:r>
              <a:rPr lang="en-US" sz="3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ASYMPTOMATIC CHILD</a:t>
            </a:r>
          </a:p>
        </p:txBody>
      </p:sp>
      <p:sp>
        <p:nvSpPr>
          <p:cNvPr id="7" name="TextBox 6">
            <a:extLst>
              <a:ext uri="{FF2B5EF4-FFF2-40B4-BE49-F238E27FC236}">
                <a16:creationId xmlns:a16="http://schemas.microsoft.com/office/drawing/2014/main" id="{62FC1574-66CA-8619-4BFD-C7EA3A16AA99}"/>
              </a:ext>
            </a:extLst>
          </p:cNvPr>
          <p:cNvSpPr txBox="1"/>
          <p:nvPr/>
        </p:nvSpPr>
        <p:spPr>
          <a:xfrm>
            <a:off x="849351" y="1859340"/>
            <a:ext cx="5812971" cy="3416320"/>
          </a:xfrm>
          <a:prstGeom prst="rect">
            <a:avLst/>
          </a:prstGeom>
          <a:noFill/>
        </p:spPr>
        <p:txBody>
          <a:bodyPr wrap="square" rtlCol="0">
            <a:spAutoFit/>
          </a:bodyPr>
          <a:lstStyle/>
          <a:p>
            <a:r>
              <a:rPr lang="en-US" sz="2400" dirty="0">
                <a:solidFill>
                  <a:schemeClr val="bg1"/>
                </a:solidFill>
              </a:rPr>
              <a:t>In absence of Associated defects</a:t>
            </a:r>
          </a:p>
          <a:p>
            <a:r>
              <a:rPr lang="en-US" sz="2400" dirty="0">
                <a:solidFill>
                  <a:schemeClr val="bg1"/>
                </a:solidFill>
              </a:rPr>
              <a:t>Normal amount of Blood reaches isthmus</a:t>
            </a:r>
          </a:p>
          <a:p>
            <a:endParaRPr lang="en-US" sz="2400" dirty="0">
              <a:solidFill>
                <a:schemeClr val="bg1"/>
              </a:solidFill>
            </a:endParaRPr>
          </a:p>
          <a:p>
            <a:r>
              <a:rPr lang="en-US" sz="2400" dirty="0">
                <a:solidFill>
                  <a:schemeClr val="bg1"/>
                </a:solidFill>
              </a:rPr>
              <a:t>   Gradient across CoA</a:t>
            </a:r>
          </a:p>
          <a:p>
            <a:endParaRPr lang="en-US" sz="2400" dirty="0">
              <a:solidFill>
                <a:schemeClr val="bg1"/>
              </a:solidFill>
            </a:endParaRPr>
          </a:p>
          <a:p>
            <a:endParaRPr lang="en-US" sz="2400" dirty="0">
              <a:solidFill>
                <a:schemeClr val="bg1"/>
              </a:solidFill>
            </a:endParaRPr>
          </a:p>
          <a:p>
            <a:r>
              <a:rPr lang="en-US" sz="2400" dirty="0">
                <a:solidFill>
                  <a:schemeClr val="bg1"/>
                </a:solidFill>
              </a:rPr>
              <a:t>Development of Collaterals</a:t>
            </a:r>
          </a:p>
          <a:p>
            <a:endParaRPr lang="en-US" sz="2400" dirty="0">
              <a:solidFill>
                <a:schemeClr val="bg1"/>
              </a:solidFill>
            </a:endParaRPr>
          </a:p>
          <a:p>
            <a:r>
              <a:rPr lang="en-US" sz="2400" dirty="0">
                <a:solidFill>
                  <a:schemeClr val="bg1"/>
                </a:solidFill>
              </a:rPr>
              <a:t>Tolerate DA closure well</a:t>
            </a:r>
            <a:endParaRPr lang="en-IN" sz="2400" dirty="0">
              <a:solidFill>
                <a:schemeClr val="bg1"/>
              </a:solidFill>
            </a:endParaRPr>
          </a:p>
        </p:txBody>
      </p:sp>
      <p:sp>
        <p:nvSpPr>
          <p:cNvPr id="9" name="Arrow: Up 8">
            <a:extLst>
              <a:ext uri="{FF2B5EF4-FFF2-40B4-BE49-F238E27FC236}">
                <a16:creationId xmlns:a16="http://schemas.microsoft.com/office/drawing/2014/main" id="{9293F57C-E68B-FF80-68F8-D717BAD4AAA6}"/>
              </a:ext>
            </a:extLst>
          </p:cNvPr>
          <p:cNvSpPr/>
          <p:nvPr/>
        </p:nvSpPr>
        <p:spPr>
          <a:xfrm>
            <a:off x="979979" y="2881312"/>
            <a:ext cx="244663" cy="54768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Arrow: Down 9">
            <a:extLst>
              <a:ext uri="{FF2B5EF4-FFF2-40B4-BE49-F238E27FC236}">
                <a16:creationId xmlns:a16="http://schemas.microsoft.com/office/drawing/2014/main" id="{27733530-6DC8-2A5E-789D-4BD78A3A1D00}"/>
              </a:ext>
            </a:extLst>
          </p:cNvPr>
          <p:cNvSpPr/>
          <p:nvPr/>
        </p:nvSpPr>
        <p:spPr>
          <a:xfrm>
            <a:off x="2393805" y="3429000"/>
            <a:ext cx="244663" cy="547688"/>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623410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4F385-4479-9ABC-376F-97020A9CEF76}"/>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465A1496-7C39-DA0B-277C-6586572522E4}"/>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1D128941-C4E7-E803-3007-CCC5F1E3B9C6}"/>
              </a:ext>
            </a:extLst>
          </p:cNvPr>
          <p:cNvSpPr>
            <a:spLocks noGrp="1"/>
          </p:cNvSpPr>
          <p:nvPr>
            <p:ph type="sldNum" sz="quarter" idx="12"/>
          </p:nvPr>
        </p:nvSpPr>
        <p:spPr/>
        <p:txBody>
          <a:bodyPr/>
          <a:lstStyle/>
          <a:p>
            <a:fld id="{FE024F78-56A6-7740-B68D-8D4D026EDF3F}" type="slidenum">
              <a:rPr lang="en-US" smtClean="0"/>
              <a:pPr/>
              <a:t>22</a:t>
            </a:fld>
            <a:endParaRPr lang="en-US" dirty="0"/>
          </a:p>
        </p:txBody>
      </p:sp>
      <p:pic>
        <p:nvPicPr>
          <p:cNvPr id="6" name="Picture 5">
            <a:extLst>
              <a:ext uri="{FF2B5EF4-FFF2-40B4-BE49-F238E27FC236}">
                <a16:creationId xmlns:a16="http://schemas.microsoft.com/office/drawing/2014/main" id="{867C53ED-D777-1891-E4CE-C5ECE9B9790B}"/>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69B2AA4-B9D2-27C6-26A6-BB48D769AF8F}"/>
              </a:ext>
            </a:extLst>
          </p:cNvPr>
          <p:cNvSpPr/>
          <p:nvPr/>
        </p:nvSpPr>
        <p:spPr>
          <a:xfrm>
            <a:off x="6295868" y="3901738"/>
            <a:ext cx="974361" cy="404734"/>
          </a:xfrm>
          <a:prstGeom prst="rect">
            <a:avLst/>
          </a:prstGeom>
          <a:solidFill>
            <a:schemeClr val="accent5">
              <a:lumMod val="60000"/>
              <a:lumOff val="4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endParaRPr lang="en-IN" dirty="0">
              <a:solidFill>
                <a:schemeClr val="tx1"/>
              </a:solidFill>
            </a:endParaRPr>
          </a:p>
        </p:txBody>
      </p:sp>
      <p:sp>
        <p:nvSpPr>
          <p:cNvPr id="8" name="Rectangle 7">
            <a:extLst>
              <a:ext uri="{FF2B5EF4-FFF2-40B4-BE49-F238E27FC236}">
                <a16:creationId xmlns:a16="http://schemas.microsoft.com/office/drawing/2014/main" id="{5F51F088-DB6E-824F-4B54-B57E0B5467DC}"/>
              </a:ext>
            </a:extLst>
          </p:cNvPr>
          <p:cNvSpPr/>
          <p:nvPr/>
        </p:nvSpPr>
        <p:spPr>
          <a:xfrm>
            <a:off x="5473907" y="4975135"/>
            <a:ext cx="974361" cy="404734"/>
          </a:xfrm>
          <a:prstGeom prst="rect">
            <a:avLst/>
          </a:prstGeom>
          <a:solidFill>
            <a:schemeClr val="accent5">
              <a:lumMod val="60000"/>
              <a:lumOff val="4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90%</a:t>
            </a:r>
            <a:endParaRPr lang="en-IN" dirty="0">
              <a:solidFill>
                <a:schemeClr val="tx1"/>
              </a:solidFill>
            </a:endParaRPr>
          </a:p>
        </p:txBody>
      </p:sp>
    </p:spTree>
    <p:extLst>
      <p:ext uri="{BB962C8B-B14F-4D97-AF65-F5344CB8AC3E}">
        <p14:creationId xmlns:p14="http://schemas.microsoft.com/office/powerpoint/2010/main" val="54683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4500" tmFilter="0, 0; .2, .5; .8, .5; 1, 0"/>
                                        <p:tgtEl>
                                          <p:spTgt spid="7"/>
                                        </p:tgtEl>
                                      </p:cBhvr>
                                    </p:animEffect>
                                    <p:animScale>
                                      <p:cBhvr>
                                        <p:cTn id="7" dur="2250" autoRev="1" fill="hold"/>
                                        <p:tgtEl>
                                          <p:spTgt spid="7"/>
                                        </p:tgtEl>
                                      </p:cBhvr>
                                      <p:by x="105000" y="105000"/>
                                    </p:animScale>
                                  </p:childTnLst>
                                </p:cTn>
                              </p:par>
                              <p:par>
                                <p:cTn id="8" presetID="26" presetClass="emph" presetSubtype="0" fill="hold" grpId="0" nodeType="withEffect">
                                  <p:stCondLst>
                                    <p:cond delay="0"/>
                                  </p:stCondLst>
                                  <p:childTnLst>
                                    <p:animEffect transition="out" filter="fade">
                                      <p:cBhvr>
                                        <p:cTn id="9" dur="4500" tmFilter="0, 0; .2, .5; .8, .5; 1, 0"/>
                                        <p:tgtEl>
                                          <p:spTgt spid="8"/>
                                        </p:tgtEl>
                                      </p:cBhvr>
                                    </p:animEffect>
                                    <p:animScale>
                                      <p:cBhvr>
                                        <p:cTn id="10" dur="2250" autoRev="1" fill="hold"/>
                                        <p:tgtEl>
                                          <p:spTgt spid="8"/>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chemeClr val="accent2"/>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8"/>
                                        </p:tgtEl>
                                        <p:attrNameLst>
                                          <p:attrName>fillcolor</p:attrName>
                                        </p:attrNameLst>
                                      </p:cBhvr>
                                      <p:to>
                                        <a:schemeClr val="accent2"/>
                                      </p:to>
                                    </p:animClr>
                                    <p:set>
                                      <p:cBhvr>
                                        <p:cTn id="19" dur="2000" fill="hold"/>
                                        <p:tgtEl>
                                          <p:spTgt spid="8"/>
                                        </p:tgtEl>
                                        <p:attrNameLst>
                                          <p:attrName>fill.type</p:attrName>
                                        </p:attrNameLst>
                                      </p:cBhvr>
                                      <p:to>
                                        <p:strVal val="solid"/>
                                      </p:to>
                                    </p:set>
                                    <p:set>
                                      <p:cBhvr>
                                        <p:cTn id="20" dur="2000" fill="hold"/>
                                        <p:tgtEl>
                                          <p:spTgt spid="8"/>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7"/>
                                        </p:tgtEl>
                                        <p:attrNameLst>
                                          <p:attrName>fillcolor</p:attrName>
                                        </p:attrNameLst>
                                      </p:cBhvr>
                                      <p:to>
                                        <a:schemeClr val="accent2"/>
                                      </p:to>
                                    </p:animClr>
                                    <p:set>
                                      <p:cBhvr>
                                        <p:cTn id="25" dur="2000" fill="hold"/>
                                        <p:tgtEl>
                                          <p:spTgt spid="7"/>
                                        </p:tgtEl>
                                        <p:attrNameLst>
                                          <p:attrName>fill.type</p:attrName>
                                        </p:attrNameLst>
                                      </p:cBhvr>
                                      <p:to>
                                        <p:strVal val="solid"/>
                                      </p:to>
                                    </p:set>
                                    <p:set>
                                      <p:cBhvr>
                                        <p:cTn id="26" dur="2000" fill="hold"/>
                                        <p:tgtEl>
                                          <p:spTgt spid="7"/>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8"/>
                                        </p:tgtEl>
                                        <p:attrNameLst>
                                          <p:attrName>fillcolor</p:attrName>
                                        </p:attrNameLst>
                                      </p:cBhvr>
                                      <p:to>
                                        <a:schemeClr val="accent2"/>
                                      </p:to>
                                    </p:animClr>
                                    <p:set>
                                      <p:cBhvr>
                                        <p:cTn id="29" dur="2000" fill="hold"/>
                                        <p:tgtEl>
                                          <p:spTgt spid="8"/>
                                        </p:tgtEl>
                                        <p:attrNameLst>
                                          <p:attrName>fill.type</p:attrName>
                                        </p:attrNameLst>
                                      </p:cBhvr>
                                      <p:to>
                                        <p:strVal val="solid"/>
                                      </p:to>
                                    </p:set>
                                    <p:set>
                                      <p:cBhvr>
                                        <p:cTn id="30"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6492F0-7598-6C10-664B-9699EB694526}"/>
              </a:ext>
            </a:extLst>
          </p:cNvPr>
          <p:cNvSpPr>
            <a:spLocks noGrp="1"/>
          </p:cNvSpPr>
          <p:nvPr>
            <p:ph sz="quarter" idx="25"/>
          </p:nvPr>
        </p:nvSpPr>
        <p:spPr/>
        <p:txBody>
          <a:bodyPr/>
          <a:lstStyle/>
          <a:p>
            <a:endParaRPr lang="en-IN" dirty="0"/>
          </a:p>
        </p:txBody>
      </p:sp>
      <p:sp>
        <p:nvSpPr>
          <p:cNvPr id="3" name="Title 2">
            <a:extLst>
              <a:ext uri="{FF2B5EF4-FFF2-40B4-BE49-F238E27FC236}">
                <a16:creationId xmlns:a16="http://schemas.microsoft.com/office/drawing/2014/main" id="{5FDA69EF-F8B9-422D-78FB-CD1EF6C7BBCF}"/>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FE096A90-8D0E-6AD8-55BC-65DF5E0ACC3B}"/>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8FDEFD5F-814B-0C21-B2AB-53FD37626FE2}"/>
              </a:ext>
            </a:extLst>
          </p:cNvPr>
          <p:cNvSpPr>
            <a:spLocks noGrp="1"/>
          </p:cNvSpPr>
          <p:nvPr>
            <p:ph type="sldNum" sz="quarter" idx="12"/>
          </p:nvPr>
        </p:nvSpPr>
        <p:spPr/>
        <p:txBody>
          <a:bodyPr/>
          <a:lstStyle/>
          <a:p>
            <a:fld id="{FE024F78-56A6-7740-B68D-8D4D026EDF3F}" type="slidenum">
              <a:rPr lang="en-US" smtClean="0"/>
              <a:pPr/>
              <a:t>23</a:t>
            </a:fld>
            <a:endParaRPr lang="en-US" dirty="0"/>
          </a:p>
        </p:txBody>
      </p:sp>
      <p:pic>
        <p:nvPicPr>
          <p:cNvPr id="7" name="Picture 6">
            <a:extLst>
              <a:ext uri="{FF2B5EF4-FFF2-40B4-BE49-F238E27FC236}">
                <a16:creationId xmlns:a16="http://schemas.microsoft.com/office/drawing/2014/main" id="{18856CF0-78B0-9D4D-9D44-C7DAE4984C13}"/>
              </a:ext>
            </a:extLst>
          </p:cNvPr>
          <p:cNvPicPr>
            <a:picLocks noChangeAspect="1"/>
          </p:cNvPicPr>
          <p:nvPr/>
        </p:nvPicPr>
        <p:blipFill rotWithShape="1">
          <a:blip r:embed="rId3"/>
          <a:srcRect r="13933"/>
          <a:stretch/>
        </p:blipFill>
        <p:spPr>
          <a:xfrm>
            <a:off x="0" y="0"/>
            <a:ext cx="12192000" cy="6858000"/>
          </a:xfrm>
          <a:prstGeom prst="rect">
            <a:avLst/>
          </a:prstGeom>
        </p:spPr>
      </p:pic>
      <p:sp>
        <p:nvSpPr>
          <p:cNvPr id="8" name="Multiplication Sign 7">
            <a:extLst>
              <a:ext uri="{FF2B5EF4-FFF2-40B4-BE49-F238E27FC236}">
                <a16:creationId xmlns:a16="http://schemas.microsoft.com/office/drawing/2014/main" id="{A3D8BFEA-E96A-C7CD-EE4A-09331F368955}"/>
              </a:ext>
            </a:extLst>
          </p:cNvPr>
          <p:cNvSpPr/>
          <p:nvPr/>
        </p:nvSpPr>
        <p:spPr>
          <a:xfrm>
            <a:off x="5991068" y="4062335"/>
            <a:ext cx="1558977" cy="1325563"/>
          </a:xfrm>
          <a:prstGeom prst="mathMultiply">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Multiplication Sign 8">
            <a:extLst>
              <a:ext uri="{FF2B5EF4-FFF2-40B4-BE49-F238E27FC236}">
                <a16:creationId xmlns:a16="http://schemas.microsoft.com/office/drawing/2014/main" id="{E3695284-5524-AA5F-B78E-E7B49CFF08BF}"/>
              </a:ext>
            </a:extLst>
          </p:cNvPr>
          <p:cNvSpPr/>
          <p:nvPr/>
        </p:nvSpPr>
        <p:spPr>
          <a:xfrm>
            <a:off x="5873645" y="1383375"/>
            <a:ext cx="1558977" cy="1325563"/>
          </a:xfrm>
          <a:prstGeom prst="mathMultiply">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Arrow: Down 9">
            <a:extLst>
              <a:ext uri="{FF2B5EF4-FFF2-40B4-BE49-F238E27FC236}">
                <a16:creationId xmlns:a16="http://schemas.microsoft.com/office/drawing/2014/main" id="{4B0BCDB8-FF48-7B12-E8DA-0C5288FC4F3A}"/>
              </a:ext>
            </a:extLst>
          </p:cNvPr>
          <p:cNvSpPr/>
          <p:nvPr/>
        </p:nvSpPr>
        <p:spPr>
          <a:xfrm>
            <a:off x="9279848" y="3570300"/>
            <a:ext cx="689548" cy="1573967"/>
          </a:xfrm>
          <a:prstGeom prst="downArrow">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6116D969-A6B8-069D-ED5A-F396D5F7EE37}"/>
              </a:ext>
            </a:extLst>
          </p:cNvPr>
          <p:cNvSpPr/>
          <p:nvPr/>
        </p:nvSpPr>
        <p:spPr>
          <a:xfrm>
            <a:off x="4067981" y="587137"/>
            <a:ext cx="3156633" cy="646331"/>
          </a:xfrm>
          <a:prstGeom prst="rect">
            <a:avLst/>
          </a:prstGeom>
          <a:noFill/>
        </p:spPr>
        <p:txBody>
          <a:bodyPr wrap="none" lIns="91440" tIns="45720" rIns="91440" bIns="45720">
            <a:spAutoFit/>
          </a:bodyPr>
          <a:lstStyle/>
          <a:p>
            <a:pPr algn="ct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AFTER BIRTH</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Flowchart: Predefined Process 5">
            <a:extLst>
              <a:ext uri="{FF2B5EF4-FFF2-40B4-BE49-F238E27FC236}">
                <a16:creationId xmlns:a16="http://schemas.microsoft.com/office/drawing/2014/main" id="{BF76F4D6-81B3-72E8-0545-5C8B722193D4}"/>
              </a:ext>
            </a:extLst>
          </p:cNvPr>
          <p:cNvSpPr/>
          <p:nvPr/>
        </p:nvSpPr>
        <p:spPr>
          <a:xfrm>
            <a:off x="8062991" y="3966776"/>
            <a:ext cx="336405" cy="607636"/>
          </a:xfrm>
          <a:prstGeom prst="flowChartPredefined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67709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979AA5-31CB-A9BD-133E-5EE697985B6D}"/>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0F83901E-BB78-E06C-59A2-4D5E84284186}"/>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65AC4000-3E1B-6624-9227-820CF6072B03}"/>
              </a:ext>
            </a:extLst>
          </p:cNvPr>
          <p:cNvSpPr>
            <a:spLocks noGrp="1"/>
          </p:cNvSpPr>
          <p:nvPr>
            <p:ph type="sldNum" sz="quarter" idx="12"/>
          </p:nvPr>
        </p:nvSpPr>
        <p:spPr/>
        <p:txBody>
          <a:bodyPr/>
          <a:lstStyle/>
          <a:p>
            <a:fld id="{FE024F78-56A6-7740-B68D-8D4D026EDF3F}" type="slidenum">
              <a:rPr lang="en-US" smtClean="0"/>
              <a:pPr/>
              <a:t>24</a:t>
            </a:fld>
            <a:endParaRPr lang="en-US" dirty="0"/>
          </a:p>
        </p:txBody>
      </p:sp>
      <p:pic>
        <p:nvPicPr>
          <p:cNvPr id="7" name="Picture 6">
            <a:extLst>
              <a:ext uri="{FF2B5EF4-FFF2-40B4-BE49-F238E27FC236}">
                <a16:creationId xmlns:a16="http://schemas.microsoft.com/office/drawing/2014/main" id="{0B744002-D499-176D-3016-083E8EA0EEB0}"/>
              </a:ext>
            </a:extLst>
          </p:cNvPr>
          <p:cNvPicPr>
            <a:picLocks noChangeAspect="1"/>
          </p:cNvPicPr>
          <p:nvPr/>
        </p:nvPicPr>
        <p:blipFill rotWithShape="1">
          <a:blip r:embed="rId3"/>
          <a:srcRect l="10136" t="24652" r="9611" b="51694"/>
          <a:stretch/>
        </p:blipFill>
        <p:spPr>
          <a:xfrm>
            <a:off x="0" y="-1"/>
            <a:ext cx="12186652" cy="6858001"/>
          </a:xfrm>
          <a:prstGeom prst="rect">
            <a:avLst/>
          </a:prstGeom>
        </p:spPr>
      </p:pic>
    </p:spTree>
    <p:extLst>
      <p:ext uri="{BB962C8B-B14F-4D97-AF65-F5344CB8AC3E}">
        <p14:creationId xmlns:p14="http://schemas.microsoft.com/office/powerpoint/2010/main" val="3955538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1919E9-D55A-F899-0FD4-DE47CADC81F6}"/>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120C6710-2DCE-8E41-FC9D-7C7F350EF55B}"/>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FC891AD8-5BF8-4989-6F0B-2F062BF88346}"/>
              </a:ext>
            </a:extLst>
          </p:cNvPr>
          <p:cNvSpPr>
            <a:spLocks noGrp="1"/>
          </p:cNvSpPr>
          <p:nvPr>
            <p:ph type="sldNum" sz="quarter" idx="12"/>
          </p:nvPr>
        </p:nvSpPr>
        <p:spPr/>
        <p:txBody>
          <a:bodyPr/>
          <a:lstStyle/>
          <a:p>
            <a:fld id="{FE024F78-56A6-7740-B68D-8D4D026EDF3F}" type="slidenum">
              <a:rPr lang="en-US" smtClean="0"/>
              <a:pPr/>
              <a:t>25</a:t>
            </a:fld>
            <a:endParaRPr lang="en-US" dirty="0"/>
          </a:p>
        </p:txBody>
      </p:sp>
      <p:sp>
        <p:nvSpPr>
          <p:cNvPr id="6" name="Rectangle 5">
            <a:extLst>
              <a:ext uri="{FF2B5EF4-FFF2-40B4-BE49-F238E27FC236}">
                <a16:creationId xmlns:a16="http://schemas.microsoft.com/office/drawing/2014/main" id="{E1616E67-287E-794E-5641-233EDA2B0D75}"/>
              </a:ext>
            </a:extLst>
          </p:cNvPr>
          <p:cNvSpPr/>
          <p:nvPr/>
        </p:nvSpPr>
        <p:spPr>
          <a:xfrm>
            <a:off x="2563586" y="881743"/>
            <a:ext cx="7380514" cy="132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Algerian" panose="04020705040A02060702" pitchFamily="82" charset="0"/>
              </a:rPr>
              <a:t>BEFORE DUCTAL CLOSURE +</a:t>
            </a:r>
          </a:p>
          <a:p>
            <a:pPr algn="ctr"/>
            <a:r>
              <a:rPr lang="en-US" sz="3600" dirty="0">
                <a:solidFill>
                  <a:srgbClr val="FF0000"/>
                </a:solidFill>
                <a:latin typeface="Algerian" panose="04020705040A02060702" pitchFamily="82" charset="0"/>
              </a:rPr>
              <a:t>CRITICAL C</a:t>
            </a:r>
            <a:r>
              <a:rPr lang="en-US" sz="2800" dirty="0">
                <a:solidFill>
                  <a:srgbClr val="FF0000"/>
                </a:solidFill>
                <a:latin typeface="Algerian" panose="04020705040A02060702" pitchFamily="82" charset="0"/>
              </a:rPr>
              <a:t>o</a:t>
            </a:r>
            <a:r>
              <a:rPr lang="en-US" sz="3600" dirty="0">
                <a:solidFill>
                  <a:srgbClr val="FF0000"/>
                </a:solidFill>
                <a:latin typeface="Algerian" panose="04020705040A02060702" pitchFamily="82" charset="0"/>
              </a:rPr>
              <a:t>a</a:t>
            </a:r>
            <a:endParaRPr lang="en-IN" dirty="0">
              <a:solidFill>
                <a:srgbClr val="FF0000"/>
              </a:solidFill>
              <a:latin typeface="Algerian" panose="04020705040A02060702" pitchFamily="82" charset="0"/>
            </a:endParaRPr>
          </a:p>
        </p:txBody>
      </p:sp>
      <p:sp>
        <p:nvSpPr>
          <p:cNvPr id="7" name="Rectangle 6">
            <a:extLst>
              <a:ext uri="{FF2B5EF4-FFF2-40B4-BE49-F238E27FC236}">
                <a16:creationId xmlns:a16="http://schemas.microsoft.com/office/drawing/2014/main" id="{C53C0489-0D46-F9E2-7850-C41DF3E88AD8}"/>
              </a:ext>
            </a:extLst>
          </p:cNvPr>
          <p:cNvSpPr/>
          <p:nvPr/>
        </p:nvSpPr>
        <p:spPr>
          <a:xfrm>
            <a:off x="4515115" y="2841171"/>
            <a:ext cx="3371585" cy="13226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Descending aorta supplied by RV via PDA</a:t>
            </a:r>
            <a:endParaRPr lang="en-IN" sz="2800" dirty="0">
              <a:solidFill>
                <a:srgbClr val="FF0000"/>
              </a:solidFill>
            </a:endParaRPr>
          </a:p>
        </p:txBody>
      </p:sp>
      <p:sp>
        <p:nvSpPr>
          <p:cNvPr id="8" name="Rectangle: Rounded Corners 7">
            <a:extLst>
              <a:ext uri="{FF2B5EF4-FFF2-40B4-BE49-F238E27FC236}">
                <a16:creationId xmlns:a16="http://schemas.microsoft.com/office/drawing/2014/main" id="{37296C63-DCF1-2575-E614-D1B63634186C}"/>
              </a:ext>
            </a:extLst>
          </p:cNvPr>
          <p:cNvSpPr/>
          <p:nvPr/>
        </p:nvSpPr>
        <p:spPr>
          <a:xfrm>
            <a:off x="4556726" y="4931001"/>
            <a:ext cx="3184071" cy="13226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RV VOLUME OVERLOAD</a:t>
            </a:r>
            <a:endParaRPr lang="en-IN" sz="2800" dirty="0">
              <a:solidFill>
                <a:srgbClr val="FF0000"/>
              </a:solidFill>
            </a:endParaRPr>
          </a:p>
        </p:txBody>
      </p:sp>
    </p:spTree>
    <p:extLst>
      <p:ext uri="{BB962C8B-B14F-4D97-AF65-F5344CB8AC3E}">
        <p14:creationId xmlns:p14="http://schemas.microsoft.com/office/powerpoint/2010/main" val="4103331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91BE6D-37D0-CC37-F6C9-B55CD8B552C5}"/>
              </a:ext>
            </a:extLst>
          </p:cNvPr>
          <p:cNvSpPr>
            <a:spLocks noGrp="1"/>
          </p:cNvSpPr>
          <p:nvPr>
            <p:ph type="ftr" sz="quarter" idx="11"/>
          </p:nvPr>
        </p:nvSpPr>
        <p:spPr/>
        <p:txBody>
          <a:bodyPr/>
          <a:lstStyle/>
          <a:p>
            <a:r>
              <a:rPr lang="en-US"/>
              <a:t>Scientific findings</a:t>
            </a:r>
            <a:endParaRPr lang="en-US" dirty="0"/>
          </a:p>
        </p:txBody>
      </p:sp>
      <p:sp>
        <p:nvSpPr>
          <p:cNvPr id="6" name="Rectangle 5">
            <a:extLst>
              <a:ext uri="{FF2B5EF4-FFF2-40B4-BE49-F238E27FC236}">
                <a16:creationId xmlns:a16="http://schemas.microsoft.com/office/drawing/2014/main" id="{0EFED4B0-57E9-FB2D-531B-19511B5A18EA}"/>
              </a:ext>
            </a:extLst>
          </p:cNvPr>
          <p:cNvSpPr/>
          <p:nvPr/>
        </p:nvSpPr>
        <p:spPr>
          <a:xfrm>
            <a:off x="2203554" y="255588"/>
            <a:ext cx="6790544" cy="9616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COA + DUCTAL CLOSURE</a:t>
            </a:r>
            <a:endParaRPr lang="en-IN" dirty="0">
              <a:solidFill>
                <a:schemeClr val="tx1"/>
              </a:solidFill>
            </a:endParaRPr>
          </a:p>
        </p:txBody>
      </p:sp>
      <p:sp>
        <p:nvSpPr>
          <p:cNvPr id="13" name="Rectangle 12">
            <a:extLst>
              <a:ext uri="{FF2B5EF4-FFF2-40B4-BE49-F238E27FC236}">
                <a16:creationId xmlns:a16="http://schemas.microsoft.com/office/drawing/2014/main" id="{C50B404E-4860-9E37-05DB-12CA5278216D}"/>
              </a:ext>
            </a:extLst>
          </p:cNvPr>
          <p:cNvSpPr/>
          <p:nvPr/>
        </p:nvSpPr>
        <p:spPr>
          <a:xfrm>
            <a:off x="2203554" y="1667162"/>
            <a:ext cx="6790544" cy="9616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INCREASED LV AFTERLOAD</a:t>
            </a:r>
            <a:endParaRPr lang="en-IN" dirty="0">
              <a:solidFill>
                <a:schemeClr val="tx1"/>
              </a:solidFill>
            </a:endParaRPr>
          </a:p>
        </p:txBody>
      </p:sp>
      <p:sp>
        <p:nvSpPr>
          <p:cNvPr id="14" name="Rectangle 13">
            <a:extLst>
              <a:ext uri="{FF2B5EF4-FFF2-40B4-BE49-F238E27FC236}">
                <a16:creationId xmlns:a16="http://schemas.microsoft.com/office/drawing/2014/main" id="{E4BA067D-8982-315C-AF1D-0D7B9BE3C4DA}"/>
              </a:ext>
            </a:extLst>
          </p:cNvPr>
          <p:cNvSpPr/>
          <p:nvPr/>
        </p:nvSpPr>
        <p:spPr>
          <a:xfrm>
            <a:off x="2203554" y="3078736"/>
            <a:ext cx="6790544" cy="9616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LVEDP,LAP,PAH</a:t>
            </a:r>
            <a:endParaRPr lang="en-IN" dirty="0">
              <a:solidFill>
                <a:schemeClr val="tx1"/>
              </a:solidFill>
            </a:endParaRPr>
          </a:p>
        </p:txBody>
      </p:sp>
      <p:sp>
        <p:nvSpPr>
          <p:cNvPr id="15" name="Arrow: Up 14">
            <a:extLst>
              <a:ext uri="{FF2B5EF4-FFF2-40B4-BE49-F238E27FC236}">
                <a16:creationId xmlns:a16="http://schemas.microsoft.com/office/drawing/2014/main" id="{A18BEFB0-4FF9-9921-3D7C-23D080597945}"/>
              </a:ext>
            </a:extLst>
          </p:cNvPr>
          <p:cNvSpPr/>
          <p:nvPr/>
        </p:nvSpPr>
        <p:spPr>
          <a:xfrm>
            <a:off x="3282846" y="3132073"/>
            <a:ext cx="794479" cy="59385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Arrow: Down 15">
            <a:extLst>
              <a:ext uri="{FF2B5EF4-FFF2-40B4-BE49-F238E27FC236}">
                <a16:creationId xmlns:a16="http://schemas.microsoft.com/office/drawing/2014/main" id="{B32F351D-4894-93C3-B200-874A3D3FD36A}"/>
              </a:ext>
            </a:extLst>
          </p:cNvPr>
          <p:cNvSpPr/>
          <p:nvPr/>
        </p:nvSpPr>
        <p:spPr>
          <a:xfrm>
            <a:off x="5351488" y="1217280"/>
            <a:ext cx="494675" cy="449882"/>
          </a:xfrm>
          <a:prstGeom prst="downArrow">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Arrow: Down 16">
            <a:extLst>
              <a:ext uri="{FF2B5EF4-FFF2-40B4-BE49-F238E27FC236}">
                <a16:creationId xmlns:a16="http://schemas.microsoft.com/office/drawing/2014/main" id="{C2BFACBF-F205-8371-7685-B407DEC427BE}"/>
              </a:ext>
            </a:extLst>
          </p:cNvPr>
          <p:cNvSpPr/>
          <p:nvPr/>
        </p:nvSpPr>
        <p:spPr>
          <a:xfrm>
            <a:off x="5406451" y="2628854"/>
            <a:ext cx="494675" cy="449882"/>
          </a:xfrm>
          <a:prstGeom prst="downArrow">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Arrow: Down 18">
            <a:extLst>
              <a:ext uri="{FF2B5EF4-FFF2-40B4-BE49-F238E27FC236}">
                <a16:creationId xmlns:a16="http://schemas.microsoft.com/office/drawing/2014/main" id="{00BA3F6A-3F70-7065-0F0F-8A3DEB0B64BB}"/>
              </a:ext>
            </a:extLst>
          </p:cNvPr>
          <p:cNvSpPr/>
          <p:nvPr/>
        </p:nvSpPr>
        <p:spPr>
          <a:xfrm rot="2534808">
            <a:off x="2426235" y="4208213"/>
            <a:ext cx="584616" cy="843690"/>
          </a:xfrm>
          <a:prstGeom prst="downArrow">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5A40887A-D8B2-1582-D64B-0078ABB1705A}"/>
              </a:ext>
            </a:extLst>
          </p:cNvPr>
          <p:cNvSpPr/>
          <p:nvPr/>
        </p:nvSpPr>
        <p:spPr>
          <a:xfrm>
            <a:off x="336405" y="5024308"/>
            <a:ext cx="2736579" cy="9616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CHF</a:t>
            </a:r>
            <a:endParaRPr lang="en-IN" dirty="0">
              <a:solidFill>
                <a:schemeClr val="tx1"/>
              </a:solidFill>
            </a:endParaRPr>
          </a:p>
        </p:txBody>
      </p:sp>
      <p:sp>
        <p:nvSpPr>
          <p:cNvPr id="21" name="Arrow: Down 20">
            <a:extLst>
              <a:ext uri="{FF2B5EF4-FFF2-40B4-BE49-F238E27FC236}">
                <a16:creationId xmlns:a16="http://schemas.microsoft.com/office/drawing/2014/main" id="{516AE127-B4F5-4540-E119-09ECF482978F}"/>
              </a:ext>
            </a:extLst>
          </p:cNvPr>
          <p:cNvSpPr/>
          <p:nvPr/>
        </p:nvSpPr>
        <p:spPr>
          <a:xfrm>
            <a:off x="4766872" y="4121258"/>
            <a:ext cx="584616" cy="961692"/>
          </a:xfrm>
          <a:prstGeom prst="downArrow">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EE6DBF57-663C-390B-8EA1-EB587341AEE4}"/>
              </a:ext>
            </a:extLst>
          </p:cNvPr>
          <p:cNvSpPr txBox="1"/>
          <p:nvPr/>
        </p:nvSpPr>
        <p:spPr>
          <a:xfrm>
            <a:off x="5598825" y="4121258"/>
            <a:ext cx="3110460" cy="1200329"/>
          </a:xfrm>
          <a:prstGeom prst="rect">
            <a:avLst/>
          </a:prstGeom>
          <a:noFill/>
        </p:spPr>
        <p:txBody>
          <a:bodyPr wrap="square" rtlCol="0">
            <a:spAutoFit/>
          </a:bodyPr>
          <a:lstStyle/>
          <a:p>
            <a:r>
              <a:rPr lang="en-US" dirty="0">
                <a:solidFill>
                  <a:schemeClr val="bg1"/>
                </a:solidFill>
              </a:rPr>
              <a:t>ABSENCE OF COMPENSATORY MECHANISM- IMMATURE MYOCARDIUM</a:t>
            </a:r>
            <a:endParaRPr lang="en-IN" dirty="0">
              <a:solidFill>
                <a:schemeClr val="bg1"/>
              </a:solidFill>
            </a:endParaRPr>
          </a:p>
        </p:txBody>
      </p:sp>
      <p:sp>
        <p:nvSpPr>
          <p:cNvPr id="23" name="Rectangle 22">
            <a:extLst>
              <a:ext uri="{FF2B5EF4-FFF2-40B4-BE49-F238E27FC236}">
                <a16:creationId xmlns:a16="http://schemas.microsoft.com/office/drawing/2014/main" id="{1AA8F625-8EB7-7A70-A284-7CC3901025AE}"/>
              </a:ext>
            </a:extLst>
          </p:cNvPr>
          <p:cNvSpPr/>
          <p:nvPr/>
        </p:nvSpPr>
        <p:spPr>
          <a:xfrm>
            <a:off x="0" y="0"/>
            <a:ext cx="1663908" cy="671304"/>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INFANTS</a:t>
            </a:r>
            <a:endParaRPr lang="en-IN" sz="1600" dirty="0">
              <a:solidFill>
                <a:schemeClr val="tx1"/>
              </a:solidFill>
            </a:endParaRPr>
          </a:p>
        </p:txBody>
      </p:sp>
      <p:sp>
        <p:nvSpPr>
          <p:cNvPr id="24" name="Rectangle 23">
            <a:extLst>
              <a:ext uri="{FF2B5EF4-FFF2-40B4-BE49-F238E27FC236}">
                <a16:creationId xmlns:a16="http://schemas.microsoft.com/office/drawing/2014/main" id="{7A55F549-831F-9DC7-6CE3-5EA26BBAFD7C}"/>
              </a:ext>
            </a:extLst>
          </p:cNvPr>
          <p:cNvSpPr/>
          <p:nvPr/>
        </p:nvSpPr>
        <p:spPr>
          <a:xfrm>
            <a:off x="3721306" y="5509671"/>
            <a:ext cx="4359639" cy="89012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SHOCK , ACIDOSIS – 8-10 DAYS</a:t>
            </a:r>
            <a:endParaRPr lang="en-IN" dirty="0">
              <a:solidFill>
                <a:schemeClr val="tx1"/>
              </a:solidFill>
            </a:endParaRPr>
          </a:p>
        </p:txBody>
      </p:sp>
      <p:sp>
        <p:nvSpPr>
          <p:cNvPr id="25" name="Rectangle 24">
            <a:extLst>
              <a:ext uri="{FF2B5EF4-FFF2-40B4-BE49-F238E27FC236}">
                <a16:creationId xmlns:a16="http://schemas.microsoft.com/office/drawing/2014/main" id="{C52DE26D-C31E-A548-C57F-B64EE30BB9D9}"/>
              </a:ext>
            </a:extLst>
          </p:cNvPr>
          <p:cNvSpPr/>
          <p:nvPr/>
        </p:nvSpPr>
        <p:spPr>
          <a:xfrm>
            <a:off x="9058023" y="5056592"/>
            <a:ext cx="2797572" cy="12003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DEATH- MODS</a:t>
            </a:r>
          </a:p>
          <a:p>
            <a:pPr algn="ctr"/>
            <a:r>
              <a:rPr lang="en-US" sz="2000" dirty="0">
                <a:solidFill>
                  <a:schemeClr val="tx1"/>
                </a:solidFill>
              </a:rPr>
              <a:t>RENAL FAILURE, NECROTIZING ENTEROCOLTIS</a:t>
            </a:r>
            <a:endParaRPr lang="en-IN" sz="1200" dirty="0">
              <a:solidFill>
                <a:schemeClr val="tx1"/>
              </a:solidFill>
            </a:endParaRPr>
          </a:p>
        </p:txBody>
      </p:sp>
    </p:spTree>
    <p:extLst>
      <p:ext uri="{BB962C8B-B14F-4D97-AF65-F5344CB8AC3E}">
        <p14:creationId xmlns:p14="http://schemas.microsoft.com/office/powerpoint/2010/main" val="234909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91BE6D-37D0-CC37-F6C9-B55CD8B552C5}"/>
              </a:ext>
            </a:extLst>
          </p:cNvPr>
          <p:cNvSpPr>
            <a:spLocks noGrp="1"/>
          </p:cNvSpPr>
          <p:nvPr>
            <p:ph type="ftr" sz="quarter" idx="11"/>
          </p:nvPr>
        </p:nvSpPr>
        <p:spPr/>
        <p:txBody>
          <a:bodyPr/>
          <a:lstStyle/>
          <a:p>
            <a:r>
              <a:rPr lang="en-US"/>
              <a:t>Scientific findings</a:t>
            </a:r>
            <a:endParaRPr lang="en-US" dirty="0"/>
          </a:p>
        </p:txBody>
      </p:sp>
      <p:sp>
        <p:nvSpPr>
          <p:cNvPr id="6" name="Rectangle 5">
            <a:extLst>
              <a:ext uri="{FF2B5EF4-FFF2-40B4-BE49-F238E27FC236}">
                <a16:creationId xmlns:a16="http://schemas.microsoft.com/office/drawing/2014/main" id="{0EFED4B0-57E9-FB2D-531B-19511B5A18EA}"/>
              </a:ext>
            </a:extLst>
          </p:cNvPr>
          <p:cNvSpPr/>
          <p:nvPr/>
        </p:nvSpPr>
        <p:spPr>
          <a:xfrm>
            <a:off x="2203554" y="255588"/>
            <a:ext cx="6790544" cy="9616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COA + DUCTAL CLOSURE</a:t>
            </a:r>
            <a:endParaRPr lang="en-IN" dirty="0">
              <a:solidFill>
                <a:schemeClr val="tx1"/>
              </a:solidFill>
            </a:endParaRPr>
          </a:p>
        </p:txBody>
      </p:sp>
      <p:sp>
        <p:nvSpPr>
          <p:cNvPr id="13" name="Rectangle 12">
            <a:extLst>
              <a:ext uri="{FF2B5EF4-FFF2-40B4-BE49-F238E27FC236}">
                <a16:creationId xmlns:a16="http://schemas.microsoft.com/office/drawing/2014/main" id="{C50B404E-4860-9E37-05DB-12CA5278216D}"/>
              </a:ext>
            </a:extLst>
          </p:cNvPr>
          <p:cNvSpPr/>
          <p:nvPr/>
        </p:nvSpPr>
        <p:spPr>
          <a:xfrm>
            <a:off x="2203554" y="1667162"/>
            <a:ext cx="6790544" cy="9616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INCREASED LV AFTERLOAD</a:t>
            </a:r>
            <a:endParaRPr lang="en-IN" dirty="0">
              <a:solidFill>
                <a:schemeClr val="tx1"/>
              </a:solidFill>
            </a:endParaRPr>
          </a:p>
        </p:txBody>
      </p:sp>
      <p:sp>
        <p:nvSpPr>
          <p:cNvPr id="14" name="Rectangle 13">
            <a:extLst>
              <a:ext uri="{FF2B5EF4-FFF2-40B4-BE49-F238E27FC236}">
                <a16:creationId xmlns:a16="http://schemas.microsoft.com/office/drawing/2014/main" id="{E4BA067D-8982-315C-AF1D-0D7B9BE3C4DA}"/>
              </a:ext>
            </a:extLst>
          </p:cNvPr>
          <p:cNvSpPr/>
          <p:nvPr/>
        </p:nvSpPr>
        <p:spPr>
          <a:xfrm>
            <a:off x="2203554" y="3078736"/>
            <a:ext cx="6790544" cy="9616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LVEDP,LAP,PAH</a:t>
            </a:r>
            <a:endParaRPr lang="en-IN" dirty="0">
              <a:solidFill>
                <a:schemeClr val="tx1"/>
              </a:solidFill>
            </a:endParaRPr>
          </a:p>
        </p:txBody>
      </p:sp>
      <p:sp>
        <p:nvSpPr>
          <p:cNvPr id="15" name="Arrow: Up 14">
            <a:extLst>
              <a:ext uri="{FF2B5EF4-FFF2-40B4-BE49-F238E27FC236}">
                <a16:creationId xmlns:a16="http://schemas.microsoft.com/office/drawing/2014/main" id="{A18BEFB0-4FF9-9921-3D7C-23D080597945}"/>
              </a:ext>
            </a:extLst>
          </p:cNvPr>
          <p:cNvSpPr/>
          <p:nvPr/>
        </p:nvSpPr>
        <p:spPr>
          <a:xfrm>
            <a:off x="3282846" y="3132073"/>
            <a:ext cx="794479" cy="59385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Arrow: Down 15">
            <a:extLst>
              <a:ext uri="{FF2B5EF4-FFF2-40B4-BE49-F238E27FC236}">
                <a16:creationId xmlns:a16="http://schemas.microsoft.com/office/drawing/2014/main" id="{B32F351D-4894-93C3-B200-874A3D3FD36A}"/>
              </a:ext>
            </a:extLst>
          </p:cNvPr>
          <p:cNvSpPr/>
          <p:nvPr/>
        </p:nvSpPr>
        <p:spPr>
          <a:xfrm>
            <a:off x="5351488" y="1217280"/>
            <a:ext cx="494675" cy="449882"/>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Arrow: Down 16">
            <a:extLst>
              <a:ext uri="{FF2B5EF4-FFF2-40B4-BE49-F238E27FC236}">
                <a16:creationId xmlns:a16="http://schemas.microsoft.com/office/drawing/2014/main" id="{C2BFACBF-F205-8371-7685-B407DEC427BE}"/>
              </a:ext>
            </a:extLst>
          </p:cNvPr>
          <p:cNvSpPr/>
          <p:nvPr/>
        </p:nvSpPr>
        <p:spPr>
          <a:xfrm>
            <a:off x="5406451" y="2628854"/>
            <a:ext cx="494675" cy="449882"/>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Arrow: Down 20">
            <a:extLst>
              <a:ext uri="{FF2B5EF4-FFF2-40B4-BE49-F238E27FC236}">
                <a16:creationId xmlns:a16="http://schemas.microsoft.com/office/drawing/2014/main" id="{516AE127-B4F5-4540-E119-09ECF482978F}"/>
              </a:ext>
            </a:extLst>
          </p:cNvPr>
          <p:cNvSpPr/>
          <p:nvPr/>
        </p:nvSpPr>
        <p:spPr>
          <a:xfrm>
            <a:off x="5351488" y="4102338"/>
            <a:ext cx="584616" cy="387972"/>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1AA8F625-8EB7-7A70-A284-7CC3901025AE}"/>
              </a:ext>
            </a:extLst>
          </p:cNvPr>
          <p:cNvSpPr/>
          <p:nvPr/>
        </p:nvSpPr>
        <p:spPr>
          <a:xfrm>
            <a:off x="0" y="0"/>
            <a:ext cx="1663908" cy="671304"/>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INFANTS</a:t>
            </a:r>
            <a:endParaRPr lang="en-IN" sz="1600" dirty="0">
              <a:solidFill>
                <a:schemeClr val="tx1"/>
              </a:solidFill>
            </a:endParaRPr>
          </a:p>
        </p:txBody>
      </p:sp>
      <p:sp>
        <p:nvSpPr>
          <p:cNvPr id="2" name="Rectangle 1">
            <a:extLst>
              <a:ext uri="{FF2B5EF4-FFF2-40B4-BE49-F238E27FC236}">
                <a16:creationId xmlns:a16="http://schemas.microsoft.com/office/drawing/2014/main" id="{7C8CB92D-C24E-E064-E792-D1B894445510}"/>
              </a:ext>
            </a:extLst>
          </p:cNvPr>
          <p:cNvSpPr/>
          <p:nvPr/>
        </p:nvSpPr>
        <p:spPr>
          <a:xfrm>
            <a:off x="2258516" y="4537230"/>
            <a:ext cx="6790544" cy="9616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Increased shunting of Blood across Foramen </a:t>
            </a:r>
            <a:r>
              <a:rPr lang="en-US" sz="3200" dirty="0" err="1">
                <a:solidFill>
                  <a:schemeClr val="tx1"/>
                </a:solidFill>
              </a:rPr>
              <a:t>Ovale</a:t>
            </a:r>
            <a:endParaRPr lang="en-IN" dirty="0">
              <a:solidFill>
                <a:schemeClr val="tx1"/>
              </a:solidFill>
            </a:endParaRPr>
          </a:p>
        </p:txBody>
      </p:sp>
      <p:sp>
        <p:nvSpPr>
          <p:cNvPr id="3" name="Rectangle 2">
            <a:extLst>
              <a:ext uri="{FF2B5EF4-FFF2-40B4-BE49-F238E27FC236}">
                <a16:creationId xmlns:a16="http://schemas.microsoft.com/office/drawing/2014/main" id="{64E0E47E-3042-D3B0-4FD9-E4D782DEA13B}"/>
              </a:ext>
            </a:extLst>
          </p:cNvPr>
          <p:cNvSpPr/>
          <p:nvPr/>
        </p:nvSpPr>
        <p:spPr>
          <a:xfrm>
            <a:off x="2258516" y="6056025"/>
            <a:ext cx="6790544" cy="8446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RA/RV overload</a:t>
            </a:r>
            <a:endParaRPr lang="en-IN" dirty="0">
              <a:solidFill>
                <a:schemeClr val="tx1"/>
              </a:solidFill>
            </a:endParaRPr>
          </a:p>
        </p:txBody>
      </p:sp>
      <p:sp>
        <p:nvSpPr>
          <p:cNvPr id="5" name="Arrow: Down 4">
            <a:extLst>
              <a:ext uri="{FF2B5EF4-FFF2-40B4-BE49-F238E27FC236}">
                <a16:creationId xmlns:a16="http://schemas.microsoft.com/office/drawing/2014/main" id="{D5B11EB8-B997-F359-E861-AA08D3311A78}"/>
              </a:ext>
            </a:extLst>
          </p:cNvPr>
          <p:cNvSpPr/>
          <p:nvPr/>
        </p:nvSpPr>
        <p:spPr>
          <a:xfrm>
            <a:off x="5351488" y="5583487"/>
            <a:ext cx="584616" cy="387972"/>
          </a:xfrm>
          <a:prstGeom prst="downArrow">
            <a:avLst>
              <a:gd name="adj1" fmla="val 50000"/>
              <a:gd name="adj2" fmla="val 50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74554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0A3E54-3461-74C0-4B91-B7C7D5389A90}"/>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F360E55E-18B6-B887-434D-4521C445A131}"/>
              </a:ext>
            </a:extLst>
          </p:cNvPr>
          <p:cNvSpPr>
            <a:spLocks noGrp="1"/>
          </p:cNvSpPr>
          <p:nvPr>
            <p:ph type="sldNum" sz="quarter" idx="12"/>
          </p:nvPr>
        </p:nvSpPr>
        <p:spPr/>
        <p:txBody>
          <a:bodyPr/>
          <a:lstStyle/>
          <a:p>
            <a:fld id="{FE024F78-56A6-7740-B68D-8D4D026EDF3F}" type="slidenum">
              <a:rPr lang="en-US" smtClean="0"/>
              <a:pPr/>
              <a:t>28</a:t>
            </a:fld>
            <a:endParaRPr lang="en-US" dirty="0"/>
          </a:p>
        </p:txBody>
      </p:sp>
      <p:sp>
        <p:nvSpPr>
          <p:cNvPr id="7" name="Rectangle 6">
            <a:extLst>
              <a:ext uri="{FF2B5EF4-FFF2-40B4-BE49-F238E27FC236}">
                <a16:creationId xmlns:a16="http://schemas.microsoft.com/office/drawing/2014/main" id="{74527E7F-029E-FD95-E934-F830A0D8FCE0}"/>
              </a:ext>
            </a:extLst>
          </p:cNvPr>
          <p:cNvSpPr/>
          <p:nvPr/>
        </p:nvSpPr>
        <p:spPr>
          <a:xfrm>
            <a:off x="269482" y="2967335"/>
            <a:ext cx="11653062" cy="1077218"/>
          </a:xfrm>
          <a:prstGeom prst="rect">
            <a:avLst/>
          </a:prstGeom>
          <a:noFill/>
        </p:spPr>
        <p:txBody>
          <a:bodyPr wrap="none" lIns="91440" tIns="45720" rIns="91440" bIns="45720">
            <a:spAutoFit/>
          </a:bodyPr>
          <a:lstStyle/>
          <a:p>
            <a:pPr algn="ctr"/>
            <a:r>
              <a:rPr 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1)Degree of narrowing not severe</a:t>
            </a:r>
          </a:p>
          <a:p>
            <a:pPr algn="ctr"/>
            <a:r>
              <a:rPr 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r>
              <a:rPr lang="en-US" sz="32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Concomitatant</a:t>
            </a:r>
            <a:r>
              <a:rPr 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development of collateral vessel over time</a:t>
            </a:r>
            <a:endParaRPr lang="en-IN"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8" name="Rectangle 7">
            <a:extLst>
              <a:ext uri="{FF2B5EF4-FFF2-40B4-BE49-F238E27FC236}">
                <a16:creationId xmlns:a16="http://schemas.microsoft.com/office/drawing/2014/main" id="{C40AAFA8-8268-43E4-153B-14D04BA64F35}"/>
              </a:ext>
            </a:extLst>
          </p:cNvPr>
          <p:cNvSpPr/>
          <p:nvPr/>
        </p:nvSpPr>
        <p:spPr>
          <a:xfrm>
            <a:off x="542662" y="1147533"/>
            <a:ext cx="11137344"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Infant – can remain asymptomatic</a:t>
            </a:r>
            <a:endParaRPr lang="en-IN"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78825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6E80AE0-8A6B-BE46-5F06-B171AC51B051}"/>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8194D9AE-253C-9CA5-087B-3657B1322C68}"/>
              </a:ext>
            </a:extLst>
          </p:cNvPr>
          <p:cNvSpPr>
            <a:spLocks noGrp="1"/>
          </p:cNvSpPr>
          <p:nvPr>
            <p:ph type="sldNum" sz="quarter" idx="12"/>
          </p:nvPr>
        </p:nvSpPr>
        <p:spPr/>
        <p:txBody>
          <a:bodyPr/>
          <a:lstStyle/>
          <a:p>
            <a:fld id="{FE024F78-56A6-7740-B68D-8D4D026EDF3F}" type="slidenum">
              <a:rPr lang="en-US" smtClean="0"/>
              <a:pPr/>
              <a:t>29</a:t>
            </a:fld>
            <a:endParaRPr lang="en-US" dirty="0"/>
          </a:p>
        </p:txBody>
      </p:sp>
      <p:graphicFrame>
        <p:nvGraphicFramePr>
          <p:cNvPr id="6" name="Diagram 5">
            <a:extLst>
              <a:ext uri="{FF2B5EF4-FFF2-40B4-BE49-F238E27FC236}">
                <a16:creationId xmlns:a16="http://schemas.microsoft.com/office/drawing/2014/main" id="{99D8B35B-4BBC-B814-D092-67FB169FF4BF}"/>
              </a:ext>
            </a:extLst>
          </p:cNvPr>
          <p:cNvGraphicFramePr/>
          <p:nvPr>
            <p:extLst>
              <p:ext uri="{D42A27DB-BD31-4B8C-83A1-F6EECF244321}">
                <p14:modId xmlns:p14="http://schemas.microsoft.com/office/powerpoint/2010/main" val="101664818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5FFF794A-064C-AA87-EA73-F8675DE0CFD8}"/>
              </a:ext>
            </a:extLst>
          </p:cNvPr>
          <p:cNvSpPr/>
          <p:nvPr/>
        </p:nvSpPr>
        <p:spPr>
          <a:xfrm>
            <a:off x="4810963" y="1448778"/>
            <a:ext cx="2592376"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Infants </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a:extLst>
              <a:ext uri="{FF2B5EF4-FFF2-40B4-BE49-F238E27FC236}">
                <a16:creationId xmlns:a16="http://schemas.microsoft.com/office/drawing/2014/main" id="{564C09C5-D3DC-DE3F-7D7A-BC97837C3DDA}"/>
              </a:ext>
            </a:extLst>
          </p:cNvPr>
          <p:cNvSpPr/>
          <p:nvPr/>
        </p:nvSpPr>
        <p:spPr>
          <a:xfrm>
            <a:off x="7876041" y="987113"/>
            <a:ext cx="228395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Adults</a:t>
            </a:r>
          </a:p>
        </p:txBody>
      </p:sp>
    </p:spTree>
    <p:extLst>
      <p:ext uri="{BB962C8B-B14F-4D97-AF65-F5344CB8AC3E}">
        <p14:creationId xmlns:p14="http://schemas.microsoft.com/office/powerpoint/2010/main" val="2746813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BE57529-5FD8-CEFE-65AC-012C4CB8E83E}"/>
              </a:ext>
            </a:extLst>
          </p:cNvPr>
          <p:cNvSpPr>
            <a:spLocks noGrp="1"/>
          </p:cNvSpPr>
          <p:nvPr>
            <p:ph type="ftr" sz="quarter" idx="11"/>
          </p:nvPr>
        </p:nvSpPr>
        <p:spPr/>
        <p:txBody>
          <a:bodyPr/>
          <a:lstStyle/>
          <a:p>
            <a:r>
              <a:rPr lang="en-US"/>
              <a:t>Scientific findings</a:t>
            </a:r>
            <a:endParaRPr lang="en-US" dirty="0"/>
          </a:p>
        </p:txBody>
      </p:sp>
      <p:sp>
        <p:nvSpPr>
          <p:cNvPr id="6" name="Slide Number Placeholder 5">
            <a:extLst>
              <a:ext uri="{FF2B5EF4-FFF2-40B4-BE49-F238E27FC236}">
                <a16:creationId xmlns:a16="http://schemas.microsoft.com/office/drawing/2014/main" id="{C87D10CE-3D36-EED7-C914-334885F9C97F}"/>
              </a:ext>
            </a:extLst>
          </p:cNvPr>
          <p:cNvSpPr>
            <a:spLocks noGrp="1"/>
          </p:cNvSpPr>
          <p:nvPr>
            <p:ph type="sldNum" sz="quarter" idx="12"/>
          </p:nvPr>
        </p:nvSpPr>
        <p:spPr/>
        <p:txBody>
          <a:bodyPr/>
          <a:lstStyle/>
          <a:p>
            <a:fld id="{FE024F78-56A6-7740-B68D-8D4D026EDF3F}" type="slidenum">
              <a:rPr lang="en-US" smtClean="0"/>
              <a:pPr/>
              <a:t>3</a:t>
            </a:fld>
            <a:endParaRPr lang="en-US" dirty="0"/>
          </a:p>
        </p:txBody>
      </p:sp>
      <p:pic>
        <p:nvPicPr>
          <p:cNvPr id="23" name="Picture 22">
            <a:extLst>
              <a:ext uri="{FF2B5EF4-FFF2-40B4-BE49-F238E27FC236}">
                <a16:creationId xmlns:a16="http://schemas.microsoft.com/office/drawing/2014/main" id="{28454322-496A-E4A7-A162-5A6F3A56A2BD}"/>
              </a:ext>
            </a:extLst>
          </p:cNvPr>
          <p:cNvPicPr>
            <a:picLocks noChangeAspect="1"/>
          </p:cNvPicPr>
          <p:nvPr/>
        </p:nvPicPr>
        <p:blipFill>
          <a:blip r:embed="rId3"/>
          <a:stretch>
            <a:fillRect/>
          </a:stretch>
        </p:blipFill>
        <p:spPr>
          <a:xfrm>
            <a:off x="1" y="0"/>
            <a:ext cx="12249492" cy="6858000"/>
          </a:xfrm>
          <a:prstGeom prst="rect">
            <a:avLst/>
          </a:prstGeom>
        </p:spPr>
      </p:pic>
      <p:sp>
        <p:nvSpPr>
          <p:cNvPr id="27" name="Rectangle 26">
            <a:extLst>
              <a:ext uri="{FF2B5EF4-FFF2-40B4-BE49-F238E27FC236}">
                <a16:creationId xmlns:a16="http://schemas.microsoft.com/office/drawing/2014/main" id="{8FE62691-1AFE-B4E0-C4C6-73AFED46DB4A}"/>
              </a:ext>
            </a:extLst>
          </p:cNvPr>
          <p:cNvSpPr/>
          <p:nvPr/>
        </p:nvSpPr>
        <p:spPr>
          <a:xfrm>
            <a:off x="7740797" y="5278973"/>
            <a:ext cx="3628915" cy="1323439"/>
          </a:xfrm>
          <a:prstGeom prst="rect">
            <a:avLst/>
          </a:prstGeom>
          <a:noFill/>
        </p:spPr>
        <p:txBody>
          <a:bodyPr wrap="square" lIns="91440" tIns="45720" rIns="91440" bIns="45720">
            <a:spAutoFit/>
          </a:bodyPr>
          <a:lstStyle/>
          <a:p>
            <a:pPr algn="ctr"/>
            <a:r>
              <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FETAL CIRCULATION</a:t>
            </a:r>
          </a:p>
        </p:txBody>
      </p:sp>
      <p:sp>
        <p:nvSpPr>
          <p:cNvPr id="2" name="Rectangle 1">
            <a:extLst>
              <a:ext uri="{FF2B5EF4-FFF2-40B4-BE49-F238E27FC236}">
                <a16:creationId xmlns:a16="http://schemas.microsoft.com/office/drawing/2014/main" id="{8AE735C9-74E0-3433-12C3-9BA62481C58C}"/>
              </a:ext>
            </a:extLst>
          </p:cNvPr>
          <p:cNvSpPr/>
          <p:nvPr/>
        </p:nvSpPr>
        <p:spPr>
          <a:xfrm>
            <a:off x="6783700" y="900791"/>
            <a:ext cx="1914193" cy="400110"/>
          </a:xfrm>
          <a:prstGeom prst="rect">
            <a:avLst/>
          </a:prstGeom>
          <a:noFill/>
        </p:spPr>
        <p:txBody>
          <a:bodyPr wrap="square" lIns="91440" tIns="45720" rIns="91440" bIns="45720">
            <a:spAutoFit/>
          </a:bodyPr>
          <a:lstStyle/>
          <a:p>
            <a:pPr algn="ctr"/>
            <a:r>
              <a:rPr lang="en-US" sz="2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90%</a:t>
            </a:r>
          </a:p>
        </p:txBody>
      </p:sp>
    </p:spTree>
    <p:extLst>
      <p:ext uri="{BB962C8B-B14F-4D97-AF65-F5344CB8AC3E}">
        <p14:creationId xmlns:p14="http://schemas.microsoft.com/office/powerpoint/2010/main" val="730763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8F0767-B5BF-6B75-9D1B-EF816D6B3ABD}"/>
              </a:ext>
            </a:extLst>
          </p:cNvPr>
          <p:cNvSpPr>
            <a:spLocks noGrp="1"/>
          </p:cNvSpPr>
          <p:nvPr>
            <p:ph type="title"/>
          </p:nvPr>
        </p:nvSpPr>
        <p:spPr/>
        <p:txBody>
          <a:bodyPr/>
          <a:lstStyle/>
          <a:p>
            <a:r>
              <a:rPr lang="en-US" dirty="0"/>
              <a:t>Clinical clues</a:t>
            </a:r>
            <a:endParaRPr lang="en-IN" dirty="0"/>
          </a:p>
        </p:txBody>
      </p:sp>
      <p:sp>
        <p:nvSpPr>
          <p:cNvPr id="5" name="Slide Number Placeholder 4">
            <a:extLst>
              <a:ext uri="{FF2B5EF4-FFF2-40B4-BE49-F238E27FC236}">
                <a16:creationId xmlns:a16="http://schemas.microsoft.com/office/drawing/2014/main" id="{3166B494-8108-DDC3-9904-F2344C1AA4F1}"/>
              </a:ext>
            </a:extLst>
          </p:cNvPr>
          <p:cNvSpPr>
            <a:spLocks noGrp="1"/>
          </p:cNvSpPr>
          <p:nvPr>
            <p:ph type="sldNum" sz="quarter" idx="12"/>
          </p:nvPr>
        </p:nvSpPr>
        <p:spPr/>
        <p:txBody>
          <a:bodyPr/>
          <a:lstStyle/>
          <a:p>
            <a:fld id="{FE024F78-56A6-7740-B68D-8D4D026EDF3F}" type="slidenum">
              <a:rPr lang="en-US" smtClean="0"/>
              <a:pPr/>
              <a:t>30</a:t>
            </a:fld>
            <a:endParaRPr lang="en-US" dirty="0"/>
          </a:p>
        </p:txBody>
      </p:sp>
      <p:sp>
        <p:nvSpPr>
          <p:cNvPr id="6" name="TextBox 5">
            <a:extLst>
              <a:ext uri="{FF2B5EF4-FFF2-40B4-BE49-F238E27FC236}">
                <a16:creationId xmlns:a16="http://schemas.microsoft.com/office/drawing/2014/main" id="{B90AAD51-F8C1-B3EE-779F-220C06E1234D}"/>
              </a:ext>
            </a:extLst>
          </p:cNvPr>
          <p:cNvSpPr txBox="1"/>
          <p:nvPr/>
        </p:nvSpPr>
        <p:spPr>
          <a:xfrm>
            <a:off x="1274164" y="1644575"/>
            <a:ext cx="9203961" cy="2308324"/>
          </a:xfrm>
          <a:prstGeom prst="rect">
            <a:avLst/>
          </a:prstGeom>
          <a:noFill/>
        </p:spPr>
        <p:txBody>
          <a:bodyPr wrap="square" rtlCol="0">
            <a:spAutoFit/>
          </a:bodyPr>
          <a:lstStyle/>
          <a:p>
            <a:pPr marL="342900" indent="-342900">
              <a:buFont typeface="Wingdings" panose="05000000000000000000" pitchFamily="2" charset="2"/>
              <a:buChar char="Ø"/>
            </a:pPr>
            <a:r>
              <a:rPr lang="en-US" sz="2400" b="0" i="0" dirty="0">
                <a:solidFill>
                  <a:schemeClr val="bg1"/>
                </a:solidFill>
                <a:effectLst/>
                <a:latin typeface="ElsevierGulliver"/>
              </a:rPr>
              <a:t>Decreased femoral arterial pulse volume as compared to the Upper Limb</a:t>
            </a:r>
          </a:p>
          <a:p>
            <a:pPr marL="342900" indent="-342900">
              <a:buFont typeface="Wingdings" panose="05000000000000000000" pitchFamily="2" charset="2"/>
              <a:buChar char="Ø"/>
            </a:pPr>
            <a:endParaRPr lang="en-US" sz="2400" b="0" i="0" dirty="0">
              <a:solidFill>
                <a:schemeClr val="bg1"/>
              </a:solidFill>
              <a:effectLst/>
              <a:latin typeface="ElsevierGulliver"/>
            </a:endParaRPr>
          </a:p>
          <a:p>
            <a:pPr marL="342900" indent="-342900">
              <a:buFont typeface="Wingdings" panose="05000000000000000000" pitchFamily="2" charset="2"/>
              <a:buChar char="Ø"/>
            </a:pPr>
            <a:r>
              <a:rPr lang="en-US" sz="2400" dirty="0">
                <a:solidFill>
                  <a:schemeClr val="bg1"/>
                </a:solidFill>
                <a:latin typeface="ElsevierGulliver"/>
              </a:rPr>
              <a:t>Ra</a:t>
            </a:r>
            <a:r>
              <a:rPr lang="en-US" sz="2400" b="0" i="0" dirty="0">
                <a:solidFill>
                  <a:schemeClr val="bg1"/>
                </a:solidFill>
                <a:effectLst/>
                <a:latin typeface="ElsevierGulliver"/>
              </a:rPr>
              <a:t>ised upper limb blood pressure as compared to lower limb and </a:t>
            </a:r>
          </a:p>
          <a:p>
            <a:pPr marL="342900" indent="-342900">
              <a:buFont typeface="Wingdings" panose="05000000000000000000" pitchFamily="2" charset="2"/>
              <a:buChar char="Ø"/>
            </a:pPr>
            <a:endParaRPr lang="en-US" sz="2400" b="0" i="0" dirty="0">
              <a:solidFill>
                <a:schemeClr val="bg1"/>
              </a:solidFill>
              <a:effectLst/>
              <a:latin typeface="ElsevierGulliver"/>
            </a:endParaRPr>
          </a:p>
          <a:p>
            <a:pPr marL="342900" indent="-342900">
              <a:buFont typeface="Wingdings" panose="05000000000000000000" pitchFamily="2" charset="2"/>
              <a:buChar char="Ø"/>
            </a:pPr>
            <a:r>
              <a:rPr lang="en-US" sz="2400" b="0" i="0" dirty="0">
                <a:solidFill>
                  <a:schemeClr val="bg1"/>
                </a:solidFill>
                <a:effectLst/>
                <a:latin typeface="ElsevierGulliver"/>
              </a:rPr>
              <a:t>Differential cyanosis </a:t>
            </a:r>
            <a:endParaRPr lang="en-IN" sz="2400" dirty="0">
              <a:solidFill>
                <a:schemeClr val="bg1"/>
              </a:solidFill>
            </a:endParaRPr>
          </a:p>
        </p:txBody>
      </p:sp>
      <p:sp>
        <p:nvSpPr>
          <p:cNvPr id="7" name="Arrow: Down 6">
            <a:extLst>
              <a:ext uri="{FF2B5EF4-FFF2-40B4-BE49-F238E27FC236}">
                <a16:creationId xmlns:a16="http://schemas.microsoft.com/office/drawing/2014/main" id="{35B1486C-E0E9-CE85-0EC8-BA1B1A052608}"/>
              </a:ext>
            </a:extLst>
          </p:cNvPr>
          <p:cNvSpPr/>
          <p:nvPr/>
        </p:nvSpPr>
        <p:spPr>
          <a:xfrm>
            <a:off x="4901784" y="3998848"/>
            <a:ext cx="719527" cy="1233501"/>
          </a:xfrm>
          <a:prstGeom prst="downArrow">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C108A5DB-615F-4A33-96F6-347839DDF7BA}"/>
              </a:ext>
            </a:extLst>
          </p:cNvPr>
          <p:cNvSpPr txBox="1"/>
          <p:nvPr/>
        </p:nvSpPr>
        <p:spPr>
          <a:xfrm>
            <a:off x="3499767" y="5441430"/>
            <a:ext cx="4609912" cy="830997"/>
          </a:xfrm>
          <a:prstGeom prst="rect">
            <a:avLst/>
          </a:prstGeom>
          <a:noFill/>
        </p:spPr>
        <p:txBody>
          <a:bodyPr wrap="square" rtlCol="0">
            <a:spAutoFit/>
          </a:bodyPr>
          <a:lstStyle/>
          <a:p>
            <a:r>
              <a:rPr lang="en-US" sz="2400" b="0" i="0" dirty="0">
                <a:solidFill>
                  <a:schemeClr val="bg1"/>
                </a:solidFill>
                <a:effectLst/>
                <a:latin typeface="ElsevierGulliver"/>
              </a:rPr>
              <a:t>Suspect coarctation in an infant presenting with circulatory collapse</a:t>
            </a:r>
            <a:endParaRPr lang="en-IN" sz="2400" dirty="0"/>
          </a:p>
        </p:txBody>
      </p:sp>
      <p:pic>
        <p:nvPicPr>
          <p:cNvPr id="9" name="Picture 8">
            <a:extLst>
              <a:ext uri="{FF2B5EF4-FFF2-40B4-BE49-F238E27FC236}">
                <a16:creationId xmlns:a16="http://schemas.microsoft.com/office/drawing/2014/main" id="{25D0708C-7297-D5FF-7AEF-E9D9CFDD0065}"/>
              </a:ext>
            </a:extLst>
          </p:cNvPr>
          <p:cNvPicPr>
            <a:picLocks noChangeAspect="1"/>
          </p:cNvPicPr>
          <p:nvPr/>
        </p:nvPicPr>
        <p:blipFill rotWithShape="1">
          <a:blip r:embed="rId3"/>
          <a:srcRect l="27602" t="62000" r="7137" b="31111"/>
          <a:stretch/>
        </p:blipFill>
        <p:spPr>
          <a:xfrm>
            <a:off x="5876144" y="4090999"/>
            <a:ext cx="5488807" cy="980389"/>
          </a:xfrm>
          <a:prstGeom prst="rect">
            <a:avLst/>
          </a:prstGeom>
        </p:spPr>
      </p:pic>
    </p:spTree>
    <p:extLst>
      <p:ext uri="{BB962C8B-B14F-4D97-AF65-F5344CB8AC3E}">
        <p14:creationId xmlns:p14="http://schemas.microsoft.com/office/powerpoint/2010/main" val="3798251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52C81-38A3-130A-8A6D-A3F5B2B2159D}"/>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66AD7FD0-E843-2278-15CD-1C0EA83514A2}"/>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70CE56C-559F-FFD7-6FCF-DBB27C564CEB}"/>
              </a:ext>
            </a:extLst>
          </p:cNvPr>
          <p:cNvSpPr>
            <a:spLocks noGrp="1"/>
          </p:cNvSpPr>
          <p:nvPr>
            <p:ph type="sldNum" sz="quarter" idx="12"/>
          </p:nvPr>
        </p:nvSpPr>
        <p:spPr/>
        <p:txBody>
          <a:bodyPr/>
          <a:lstStyle/>
          <a:p>
            <a:fld id="{FE024F78-56A6-7740-B68D-8D4D026EDF3F}" type="slidenum">
              <a:rPr lang="en-US" smtClean="0"/>
              <a:pPr/>
              <a:t>31</a:t>
            </a:fld>
            <a:endParaRPr lang="en-US" dirty="0"/>
          </a:p>
        </p:txBody>
      </p:sp>
      <p:graphicFrame>
        <p:nvGraphicFramePr>
          <p:cNvPr id="2" name="Table 5">
            <a:extLst>
              <a:ext uri="{FF2B5EF4-FFF2-40B4-BE49-F238E27FC236}">
                <a16:creationId xmlns:a16="http://schemas.microsoft.com/office/drawing/2014/main" id="{56D63B7C-E72A-DA9C-2C2A-5635537E2AA0}"/>
              </a:ext>
            </a:extLst>
          </p:cNvPr>
          <p:cNvGraphicFramePr>
            <a:graphicFrameLocks noGrp="1"/>
          </p:cNvGraphicFramePr>
          <p:nvPr>
            <p:extLst>
              <p:ext uri="{D42A27DB-BD31-4B8C-83A1-F6EECF244321}">
                <p14:modId xmlns:p14="http://schemas.microsoft.com/office/powerpoint/2010/main" val="4195281899"/>
              </p:ext>
            </p:extLst>
          </p:nvPr>
        </p:nvGraphicFramePr>
        <p:xfrm>
          <a:off x="0" y="-18272"/>
          <a:ext cx="12192000" cy="6876276"/>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602024493"/>
                    </a:ext>
                  </a:extLst>
                </a:gridCol>
              </a:tblGrid>
              <a:tr h="573023">
                <a:tc>
                  <a:txBody>
                    <a:bodyPr/>
                    <a:lstStyle/>
                    <a:p>
                      <a:r>
                        <a:rPr lang="en-US" dirty="0">
                          <a:solidFill>
                            <a:srgbClr val="FF0000"/>
                          </a:solidFill>
                        </a:rPr>
                        <a:t>PRESENTING SIGNS OF YOUNG INFANTS WITH COARCTATION</a:t>
                      </a:r>
                      <a:endParaRPr lang="en-IN" dirty="0">
                        <a:solidFill>
                          <a:srgbClr val="FF0000"/>
                        </a:solidFill>
                      </a:endParaRPr>
                    </a:p>
                  </a:txBody>
                  <a:tcPr/>
                </a:tc>
                <a:extLst>
                  <a:ext uri="{0D108BD9-81ED-4DB2-BD59-A6C34878D82A}">
                    <a16:rowId xmlns:a16="http://schemas.microsoft.com/office/drawing/2014/main" val="2424241609"/>
                  </a:ext>
                </a:extLst>
              </a:tr>
              <a:tr h="573023">
                <a:tc>
                  <a:txBody>
                    <a:bodyPr/>
                    <a:lstStyle/>
                    <a:p>
                      <a:r>
                        <a:rPr lang="en-US" dirty="0"/>
                        <a:t>TACHYPNEA</a:t>
                      </a:r>
                      <a:endParaRPr lang="en-IN" dirty="0"/>
                    </a:p>
                  </a:txBody>
                  <a:tcPr/>
                </a:tc>
                <a:extLst>
                  <a:ext uri="{0D108BD9-81ED-4DB2-BD59-A6C34878D82A}">
                    <a16:rowId xmlns:a16="http://schemas.microsoft.com/office/drawing/2014/main" val="601036610"/>
                  </a:ext>
                </a:extLst>
              </a:tr>
              <a:tr h="573023">
                <a:tc>
                  <a:txBody>
                    <a:bodyPr/>
                    <a:lstStyle/>
                    <a:p>
                      <a:r>
                        <a:rPr lang="en-US" dirty="0"/>
                        <a:t>CYANOSIS</a:t>
                      </a:r>
                      <a:endParaRPr lang="en-IN" dirty="0"/>
                    </a:p>
                  </a:txBody>
                  <a:tcPr/>
                </a:tc>
                <a:extLst>
                  <a:ext uri="{0D108BD9-81ED-4DB2-BD59-A6C34878D82A}">
                    <a16:rowId xmlns:a16="http://schemas.microsoft.com/office/drawing/2014/main" val="3255366119"/>
                  </a:ext>
                </a:extLst>
              </a:tr>
              <a:tr h="573023">
                <a:tc>
                  <a:txBody>
                    <a:bodyPr/>
                    <a:lstStyle/>
                    <a:p>
                      <a:r>
                        <a:rPr lang="en-US" dirty="0"/>
                        <a:t>POOR PERFUSION</a:t>
                      </a:r>
                      <a:endParaRPr lang="en-IN" dirty="0"/>
                    </a:p>
                  </a:txBody>
                  <a:tcPr/>
                </a:tc>
                <a:extLst>
                  <a:ext uri="{0D108BD9-81ED-4DB2-BD59-A6C34878D82A}">
                    <a16:rowId xmlns:a16="http://schemas.microsoft.com/office/drawing/2014/main" val="2592460293"/>
                  </a:ext>
                </a:extLst>
              </a:tr>
              <a:tr h="573023">
                <a:tc>
                  <a:txBody>
                    <a:bodyPr/>
                    <a:lstStyle/>
                    <a:p>
                      <a:r>
                        <a:rPr lang="en-US" dirty="0"/>
                        <a:t>DIFFICULTY FEEDING</a:t>
                      </a:r>
                      <a:endParaRPr lang="en-IN" dirty="0"/>
                    </a:p>
                  </a:txBody>
                  <a:tcPr/>
                </a:tc>
                <a:extLst>
                  <a:ext uri="{0D108BD9-81ED-4DB2-BD59-A6C34878D82A}">
                    <a16:rowId xmlns:a16="http://schemas.microsoft.com/office/drawing/2014/main" val="61076554"/>
                  </a:ext>
                </a:extLst>
              </a:tr>
              <a:tr h="573023">
                <a:tc>
                  <a:txBody>
                    <a:bodyPr/>
                    <a:lstStyle/>
                    <a:p>
                      <a:r>
                        <a:rPr lang="en-US" dirty="0"/>
                        <a:t>FAILURE TO THRIVE</a:t>
                      </a:r>
                      <a:endParaRPr lang="en-IN" dirty="0"/>
                    </a:p>
                  </a:txBody>
                  <a:tcPr/>
                </a:tc>
                <a:extLst>
                  <a:ext uri="{0D108BD9-81ED-4DB2-BD59-A6C34878D82A}">
                    <a16:rowId xmlns:a16="http://schemas.microsoft.com/office/drawing/2014/main" val="1552165199"/>
                  </a:ext>
                </a:extLst>
              </a:tr>
              <a:tr h="573023">
                <a:tc>
                  <a:txBody>
                    <a:bodyPr/>
                    <a:lstStyle/>
                    <a:p>
                      <a:r>
                        <a:rPr lang="en-US" dirty="0"/>
                        <a:t>HEPATOMEGALY</a:t>
                      </a:r>
                      <a:endParaRPr lang="en-IN" dirty="0"/>
                    </a:p>
                  </a:txBody>
                  <a:tcPr/>
                </a:tc>
                <a:extLst>
                  <a:ext uri="{0D108BD9-81ED-4DB2-BD59-A6C34878D82A}">
                    <a16:rowId xmlns:a16="http://schemas.microsoft.com/office/drawing/2014/main" val="2439366988"/>
                  </a:ext>
                </a:extLst>
              </a:tr>
              <a:tr h="573023">
                <a:tc>
                  <a:txBody>
                    <a:bodyPr/>
                    <a:lstStyle/>
                    <a:p>
                      <a:r>
                        <a:rPr lang="en-US" dirty="0"/>
                        <a:t>CARDIOMEGALY</a:t>
                      </a:r>
                      <a:endParaRPr lang="en-IN" dirty="0"/>
                    </a:p>
                  </a:txBody>
                  <a:tcPr/>
                </a:tc>
                <a:extLst>
                  <a:ext uri="{0D108BD9-81ED-4DB2-BD59-A6C34878D82A}">
                    <a16:rowId xmlns:a16="http://schemas.microsoft.com/office/drawing/2014/main" val="1084977762"/>
                  </a:ext>
                </a:extLst>
              </a:tr>
              <a:tr h="573023">
                <a:tc>
                  <a:txBody>
                    <a:bodyPr/>
                    <a:lstStyle/>
                    <a:p>
                      <a:r>
                        <a:rPr lang="en-US" dirty="0"/>
                        <a:t>DECREASED FEMORAL PULSES</a:t>
                      </a:r>
                      <a:endParaRPr lang="en-IN" dirty="0"/>
                    </a:p>
                  </a:txBody>
                  <a:tcPr/>
                </a:tc>
                <a:extLst>
                  <a:ext uri="{0D108BD9-81ED-4DB2-BD59-A6C34878D82A}">
                    <a16:rowId xmlns:a16="http://schemas.microsoft.com/office/drawing/2014/main" val="363111797"/>
                  </a:ext>
                </a:extLst>
              </a:tr>
              <a:tr h="573023">
                <a:tc>
                  <a:txBody>
                    <a:bodyPr/>
                    <a:lstStyle/>
                    <a:p>
                      <a:r>
                        <a:rPr lang="en-US" dirty="0"/>
                        <a:t>MURMUR</a:t>
                      </a:r>
                      <a:endParaRPr lang="en-IN" dirty="0"/>
                    </a:p>
                  </a:txBody>
                  <a:tcPr/>
                </a:tc>
                <a:extLst>
                  <a:ext uri="{0D108BD9-81ED-4DB2-BD59-A6C34878D82A}">
                    <a16:rowId xmlns:a16="http://schemas.microsoft.com/office/drawing/2014/main" val="3583565122"/>
                  </a:ext>
                </a:extLst>
              </a:tr>
              <a:tr h="573023">
                <a:tc>
                  <a:txBody>
                    <a:bodyPr/>
                    <a:lstStyle/>
                    <a:p>
                      <a:r>
                        <a:rPr lang="en-US" dirty="0"/>
                        <a:t>METABOLIC ACIDOSIS</a:t>
                      </a:r>
                      <a:endParaRPr lang="en-IN" dirty="0"/>
                    </a:p>
                  </a:txBody>
                  <a:tcPr/>
                </a:tc>
                <a:extLst>
                  <a:ext uri="{0D108BD9-81ED-4DB2-BD59-A6C34878D82A}">
                    <a16:rowId xmlns:a16="http://schemas.microsoft.com/office/drawing/2014/main" val="3778279755"/>
                  </a:ext>
                </a:extLst>
              </a:tr>
              <a:tr h="573023">
                <a:tc>
                  <a:txBody>
                    <a:bodyPr/>
                    <a:lstStyle/>
                    <a:p>
                      <a:r>
                        <a:rPr lang="en-US" dirty="0"/>
                        <a:t>RESPIRATOY FAILURE</a:t>
                      </a:r>
                      <a:endParaRPr lang="en-IN" dirty="0"/>
                    </a:p>
                  </a:txBody>
                  <a:tcPr/>
                </a:tc>
                <a:extLst>
                  <a:ext uri="{0D108BD9-81ED-4DB2-BD59-A6C34878D82A}">
                    <a16:rowId xmlns:a16="http://schemas.microsoft.com/office/drawing/2014/main" val="629071172"/>
                  </a:ext>
                </a:extLst>
              </a:tr>
            </a:tbl>
          </a:graphicData>
        </a:graphic>
      </p:graphicFrame>
    </p:spTree>
    <p:extLst>
      <p:ext uri="{BB962C8B-B14F-4D97-AF65-F5344CB8AC3E}">
        <p14:creationId xmlns:p14="http://schemas.microsoft.com/office/powerpoint/2010/main" val="1922357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2E45C9-41D3-0EA6-87D5-AB68924E1401}"/>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32F0437C-6957-5D1E-D548-F76E4368740F}"/>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20DB3C8E-7A14-9BD4-B271-DAEF4713F043}"/>
              </a:ext>
            </a:extLst>
          </p:cNvPr>
          <p:cNvSpPr>
            <a:spLocks noGrp="1"/>
          </p:cNvSpPr>
          <p:nvPr>
            <p:ph type="sldNum" sz="quarter" idx="12"/>
          </p:nvPr>
        </p:nvSpPr>
        <p:spPr/>
        <p:txBody>
          <a:bodyPr/>
          <a:lstStyle/>
          <a:p>
            <a:fld id="{FE024F78-56A6-7740-B68D-8D4D026EDF3F}" type="slidenum">
              <a:rPr lang="en-US" smtClean="0"/>
              <a:pPr/>
              <a:t>32</a:t>
            </a:fld>
            <a:endParaRPr lang="en-US" dirty="0"/>
          </a:p>
        </p:txBody>
      </p:sp>
      <p:pic>
        <p:nvPicPr>
          <p:cNvPr id="7" name="Picture 6">
            <a:extLst>
              <a:ext uri="{FF2B5EF4-FFF2-40B4-BE49-F238E27FC236}">
                <a16:creationId xmlns:a16="http://schemas.microsoft.com/office/drawing/2014/main" id="{1AA043DD-C57C-A925-1C2C-9C27E3FB3174}"/>
              </a:ext>
            </a:extLst>
          </p:cNvPr>
          <p:cNvPicPr>
            <a:picLocks noChangeAspect="1"/>
          </p:cNvPicPr>
          <p:nvPr/>
        </p:nvPicPr>
        <p:blipFill rotWithShape="1">
          <a:blip r:embed="rId3"/>
          <a:srcRect l="59306" t="27206" r="28664" b="36629"/>
          <a:stretch/>
        </p:blipFill>
        <p:spPr>
          <a:xfrm>
            <a:off x="0" y="0"/>
            <a:ext cx="5871411" cy="6858000"/>
          </a:xfrm>
          <a:prstGeom prst="rect">
            <a:avLst/>
          </a:prstGeom>
        </p:spPr>
      </p:pic>
      <p:sp>
        <p:nvSpPr>
          <p:cNvPr id="2" name="Rectangle 1">
            <a:extLst>
              <a:ext uri="{FF2B5EF4-FFF2-40B4-BE49-F238E27FC236}">
                <a16:creationId xmlns:a16="http://schemas.microsoft.com/office/drawing/2014/main" id="{808EA220-AA9A-6B4B-C799-E11666BECDE6}"/>
              </a:ext>
            </a:extLst>
          </p:cNvPr>
          <p:cNvSpPr/>
          <p:nvPr/>
        </p:nvSpPr>
        <p:spPr>
          <a:xfrm>
            <a:off x="6075811" y="3631311"/>
            <a:ext cx="5289140" cy="2554545"/>
          </a:xfrm>
          <a:prstGeom prst="rect">
            <a:avLst/>
          </a:prstGeom>
          <a:noFill/>
        </p:spPr>
        <p:txBody>
          <a:bodyPr wrap="non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Pulse</a:t>
            </a: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Wingdings" panose="05000000000000000000" pitchFamily="2" charset="2"/>
              </a:rPr>
              <a:t></a:t>
            </a: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Normal/weak</a:t>
            </a:r>
          </a:p>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Post ductal </a:t>
            </a:r>
            <a:r>
              <a:rPr lang="en-US" sz="40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sats</a:t>
            </a:r>
            <a:r>
              <a:rPr lang="en-US" sz="40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Wingdings" panose="05000000000000000000" pitchFamily="2" charset="2"/>
              </a:rPr>
              <a:t></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N</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a:t>
            </a: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rine </a:t>
            </a:r>
            <a:r>
              <a:rPr lang="en-US" sz="40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output</a:t>
            </a:r>
            <a:r>
              <a:rPr lang="en-US" sz="40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Wingdings" panose="05000000000000000000" pitchFamily="2" charset="2"/>
              </a:rPr>
              <a:t>Good</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Not acidotic</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675970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2E45C9-41D3-0EA6-87D5-AB68924E1401}"/>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32F0437C-6957-5D1E-D548-F76E4368740F}"/>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20DB3C8E-7A14-9BD4-B271-DAEF4713F043}"/>
              </a:ext>
            </a:extLst>
          </p:cNvPr>
          <p:cNvSpPr>
            <a:spLocks noGrp="1"/>
          </p:cNvSpPr>
          <p:nvPr>
            <p:ph type="sldNum" sz="quarter" idx="12"/>
          </p:nvPr>
        </p:nvSpPr>
        <p:spPr/>
        <p:txBody>
          <a:bodyPr/>
          <a:lstStyle/>
          <a:p>
            <a:fld id="{FE024F78-56A6-7740-B68D-8D4D026EDF3F}" type="slidenum">
              <a:rPr lang="en-US" smtClean="0"/>
              <a:pPr/>
              <a:t>33</a:t>
            </a:fld>
            <a:endParaRPr lang="en-US" dirty="0"/>
          </a:p>
        </p:txBody>
      </p:sp>
      <p:pic>
        <p:nvPicPr>
          <p:cNvPr id="7" name="Picture 6">
            <a:extLst>
              <a:ext uri="{FF2B5EF4-FFF2-40B4-BE49-F238E27FC236}">
                <a16:creationId xmlns:a16="http://schemas.microsoft.com/office/drawing/2014/main" id="{1AA043DD-C57C-A925-1C2C-9C27E3FB3174}"/>
              </a:ext>
            </a:extLst>
          </p:cNvPr>
          <p:cNvPicPr>
            <a:picLocks noChangeAspect="1"/>
          </p:cNvPicPr>
          <p:nvPr/>
        </p:nvPicPr>
        <p:blipFill rotWithShape="1">
          <a:blip r:embed="rId3"/>
          <a:srcRect l="71183" t="26306" r="17378" b="36930"/>
          <a:stretch/>
        </p:blipFill>
        <p:spPr>
          <a:xfrm>
            <a:off x="0" y="0"/>
            <a:ext cx="5614737" cy="6858000"/>
          </a:xfrm>
          <a:prstGeom prst="rect">
            <a:avLst/>
          </a:prstGeom>
        </p:spPr>
      </p:pic>
      <p:sp>
        <p:nvSpPr>
          <p:cNvPr id="2" name="Rectangle 1">
            <a:extLst>
              <a:ext uri="{FF2B5EF4-FFF2-40B4-BE49-F238E27FC236}">
                <a16:creationId xmlns:a16="http://schemas.microsoft.com/office/drawing/2014/main" id="{3B50AABD-25A7-47D6-F98E-504A15CBDD4F}"/>
              </a:ext>
            </a:extLst>
          </p:cNvPr>
          <p:cNvSpPr/>
          <p:nvPr/>
        </p:nvSpPr>
        <p:spPr>
          <a:xfrm>
            <a:off x="5856458" y="3429000"/>
            <a:ext cx="5170518" cy="2554545"/>
          </a:xfrm>
          <a:prstGeom prst="rect">
            <a:avLst/>
          </a:prstGeom>
          <a:noFill/>
        </p:spPr>
        <p:txBody>
          <a:bodyPr wrap="none" lIns="91440" tIns="45720" rIns="91440" bIns="45720">
            <a:spAutoFit/>
          </a:bodyPr>
          <a:lstStyle/>
          <a:p>
            <a:pPr algn="ct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Pulse – Normal/weak</a:t>
            </a:r>
          </a:p>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Post ductal sats-Low</a:t>
            </a:r>
          </a:p>
          <a:p>
            <a:pPr algn="ct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Urine output – Good</a:t>
            </a:r>
          </a:p>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Not acidotic</a:t>
            </a:r>
          </a:p>
        </p:txBody>
      </p:sp>
      <p:sp>
        <p:nvSpPr>
          <p:cNvPr id="6" name="Rectangle 5">
            <a:extLst>
              <a:ext uri="{FF2B5EF4-FFF2-40B4-BE49-F238E27FC236}">
                <a16:creationId xmlns:a16="http://schemas.microsoft.com/office/drawing/2014/main" id="{B7B47CD4-C6FF-CCB6-8934-DC0A61829B59}"/>
              </a:ext>
            </a:extLst>
          </p:cNvPr>
          <p:cNvSpPr/>
          <p:nvPr/>
        </p:nvSpPr>
        <p:spPr>
          <a:xfrm>
            <a:off x="6288785" y="1574051"/>
            <a:ext cx="4738191"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dirty="0">
                <a:ln w="0"/>
                <a:gradFill>
                  <a:gsLst>
                    <a:gs pos="21000">
                      <a:srgbClr val="53575C"/>
                    </a:gs>
                    <a:gs pos="88000">
                      <a:srgbClr val="C5C7CA"/>
                    </a:gs>
                  </a:gsLst>
                  <a:lin ang="5400000"/>
                </a:gradFill>
              </a:rPr>
              <a:t>Differential cyanosis</a:t>
            </a:r>
          </a:p>
        </p:txBody>
      </p:sp>
    </p:spTree>
    <p:extLst>
      <p:ext uri="{BB962C8B-B14F-4D97-AF65-F5344CB8AC3E}">
        <p14:creationId xmlns:p14="http://schemas.microsoft.com/office/powerpoint/2010/main" val="207041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2E45C9-41D3-0EA6-87D5-AB68924E1401}"/>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32F0437C-6957-5D1E-D548-F76E4368740F}"/>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20DB3C8E-7A14-9BD4-B271-DAEF4713F043}"/>
              </a:ext>
            </a:extLst>
          </p:cNvPr>
          <p:cNvSpPr>
            <a:spLocks noGrp="1"/>
          </p:cNvSpPr>
          <p:nvPr>
            <p:ph type="sldNum" sz="quarter" idx="12"/>
          </p:nvPr>
        </p:nvSpPr>
        <p:spPr/>
        <p:txBody>
          <a:bodyPr/>
          <a:lstStyle/>
          <a:p>
            <a:fld id="{FE024F78-56A6-7740-B68D-8D4D026EDF3F}" type="slidenum">
              <a:rPr lang="en-US" smtClean="0"/>
              <a:pPr/>
              <a:t>34</a:t>
            </a:fld>
            <a:endParaRPr lang="en-US" dirty="0"/>
          </a:p>
        </p:txBody>
      </p:sp>
      <p:pic>
        <p:nvPicPr>
          <p:cNvPr id="7" name="Picture 6">
            <a:extLst>
              <a:ext uri="{FF2B5EF4-FFF2-40B4-BE49-F238E27FC236}">
                <a16:creationId xmlns:a16="http://schemas.microsoft.com/office/drawing/2014/main" id="{1AA043DD-C57C-A925-1C2C-9C27E3FB3174}"/>
              </a:ext>
            </a:extLst>
          </p:cNvPr>
          <p:cNvPicPr>
            <a:picLocks noChangeAspect="1"/>
          </p:cNvPicPr>
          <p:nvPr/>
        </p:nvPicPr>
        <p:blipFill rotWithShape="1">
          <a:blip r:embed="rId3"/>
          <a:srcRect l="82135" t="27559" r="6395" b="36787"/>
          <a:stretch/>
        </p:blipFill>
        <p:spPr>
          <a:xfrm>
            <a:off x="0" y="0"/>
            <a:ext cx="5710268" cy="6858000"/>
          </a:xfrm>
          <a:prstGeom prst="rect">
            <a:avLst/>
          </a:prstGeom>
        </p:spPr>
      </p:pic>
      <p:sp>
        <p:nvSpPr>
          <p:cNvPr id="2" name="Rectangle 1">
            <a:extLst>
              <a:ext uri="{FF2B5EF4-FFF2-40B4-BE49-F238E27FC236}">
                <a16:creationId xmlns:a16="http://schemas.microsoft.com/office/drawing/2014/main" id="{728508A5-CE86-EB26-F4A5-1F6E93253E8A}"/>
              </a:ext>
            </a:extLst>
          </p:cNvPr>
          <p:cNvSpPr/>
          <p:nvPr/>
        </p:nvSpPr>
        <p:spPr>
          <a:xfrm>
            <a:off x="5710268" y="3234978"/>
            <a:ext cx="5904950" cy="2062103"/>
          </a:xfrm>
          <a:prstGeom prst="rect">
            <a:avLst/>
          </a:prstGeom>
          <a:noFill/>
        </p:spPr>
        <p:txBody>
          <a:bodyPr wrap="none" lIns="91440" tIns="45720" rIns="91440" bIns="45720">
            <a:spAutoFit/>
          </a:body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Pulse- Normal/absent</a:t>
            </a:r>
          </a:p>
          <a:p>
            <a:pPr algn="ctr"/>
            <a:r>
              <a:rPr lang="en-U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Post ductal sats- N/poor trace</a:t>
            </a:r>
          </a:p>
          <a:p>
            <a:pPr algn="ctr"/>
            <a:r>
              <a:rPr lang="en-U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Oliguric</a:t>
            </a:r>
          </a:p>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acidotic</a:t>
            </a:r>
            <a:endParaRPr lang="en-U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70677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6C1E326-3647-978B-636E-3055710C92DE}"/>
              </a:ext>
            </a:extLst>
          </p:cNvPr>
          <p:cNvPicPr>
            <a:picLocks noGrp="1" noChangeAspect="1"/>
          </p:cNvPicPr>
          <p:nvPr>
            <p:ph sz="quarter" idx="25"/>
          </p:nvPr>
        </p:nvPicPr>
        <p:blipFill>
          <a:blip r:embed="rId3"/>
          <a:stretch>
            <a:fillRect/>
          </a:stretch>
        </p:blipFill>
        <p:spPr>
          <a:xfrm>
            <a:off x="1711645" y="1463445"/>
            <a:ext cx="7259923" cy="5472321"/>
          </a:xfrm>
          <a:prstGeom prst="rect">
            <a:avLst/>
          </a:prstGeom>
        </p:spPr>
      </p:pic>
      <p:sp>
        <p:nvSpPr>
          <p:cNvPr id="3" name="Title 2">
            <a:extLst>
              <a:ext uri="{FF2B5EF4-FFF2-40B4-BE49-F238E27FC236}">
                <a16:creationId xmlns:a16="http://schemas.microsoft.com/office/drawing/2014/main" id="{3785D897-731C-1115-D4C3-D3C229FC717C}"/>
              </a:ext>
            </a:extLst>
          </p:cNvPr>
          <p:cNvSpPr>
            <a:spLocks noGrp="1"/>
          </p:cNvSpPr>
          <p:nvPr>
            <p:ph type="title"/>
          </p:nvPr>
        </p:nvSpPr>
        <p:spPr>
          <a:xfrm>
            <a:off x="1368571" y="207472"/>
            <a:ext cx="10515600" cy="1325563"/>
          </a:xfrm>
        </p:spPr>
        <p:txBody>
          <a:bodyPr/>
          <a:lstStyle/>
          <a:p>
            <a:r>
              <a:rPr lang="en-US" dirty="0"/>
              <a:t>Coarctation with VSD</a:t>
            </a:r>
            <a:endParaRPr lang="en-IN" dirty="0"/>
          </a:p>
        </p:txBody>
      </p:sp>
      <p:sp>
        <p:nvSpPr>
          <p:cNvPr id="4" name="Footer Placeholder 3">
            <a:extLst>
              <a:ext uri="{FF2B5EF4-FFF2-40B4-BE49-F238E27FC236}">
                <a16:creationId xmlns:a16="http://schemas.microsoft.com/office/drawing/2014/main" id="{5BF25331-FBF4-DD59-B8AC-31FCFCEB7F37}"/>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2FD336AA-8DAC-4D9E-D637-E767DB5210FF}"/>
              </a:ext>
            </a:extLst>
          </p:cNvPr>
          <p:cNvSpPr>
            <a:spLocks noGrp="1"/>
          </p:cNvSpPr>
          <p:nvPr>
            <p:ph type="sldNum" sz="quarter" idx="12"/>
          </p:nvPr>
        </p:nvSpPr>
        <p:spPr/>
        <p:txBody>
          <a:bodyPr/>
          <a:lstStyle/>
          <a:p>
            <a:fld id="{FE024F78-56A6-7740-B68D-8D4D026EDF3F}" type="slidenum">
              <a:rPr lang="en-US" smtClean="0"/>
              <a:pPr/>
              <a:t>35</a:t>
            </a:fld>
            <a:endParaRPr lang="en-US" dirty="0"/>
          </a:p>
        </p:txBody>
      </p:sp>
      <p:sp>
        <p:nvSpPr>
          <p:cNvPr id="7" name="TextBox 6">
            <a:extLst>
              <a:ext uri="{FF2B5EF4-FFF2-40B4-BE49-F238E27FC236}">
                <a16:creationId xmlns:a16="http://schemas.microsoft.com/office/drawing/2014/main" id="{EF48618D-E67E-F4B1-4479-E38E991C795F}"/>
              </a:ext>
            </a:extLst>
          </p:cNvPr>
          <p:cNvSpPr txBox="1"/>
          <p:nvPr/>
        </p:nvSpPr>
        <p:spPr>
          <a:xfrm>
            <a:off x="9239482" y="1463445"/>
            <a:ext cx="2481745" cy="1631216"/>
          </a:xfrm>
          <a:prstGeom prst="rect">
            <a:avLst/>
          </a:prstGeom>
          <a:noFill/>
        </p:spPr>
        <p:txBody>
          <a:bodyPr wrap="square" rtlCol="0">
            <a:spAutoFit/>
          </a:bodyPr>
          <a:lstStyle/>
          <a:p>
            <a:pPr marL="285750" indent="-285750">
              <a:buFont typeface="Courier New" panose="02070309020205020404" pitchFamily="49" charset="0"/>
              <a:buChar char="o"/>
            </a:pPr>
            <a:r>
              <a:rPr lang="en-US" sz="2000" dirty="0">
                <a:solidFill>
                  <a:schemeClr val="bg1"/>
                </a:solidFill>
              </a:rPr>
              <a:t> In Newborn</a:t>
            </a:r>
          </a:p>
          <a:p>
            <a:endParaRPr lang="en-US" sz="2000" dirty="0">
              <a:solidFill>
                <a:schemeClr val="bg1"/>
              </a:solidFill>
            </a:endParaRPr>
          </a:p>
          <a:p>
            <a:r>
              <a:rPr lang="en-US" sz="2000" dirty="0">
                <a:solidFill>
                  <a:schemeClr val="bg1"/>
                </a:solidFill>
              </a:rPr>
              <a:t>PVR = SVR</a:t>
            </a:r>
          </a:p>
          <a:p>
            <a:endParaRPr lang="en-US" sz="2000" dirty="0">
              <a:solidFill>
                <a:schemeClr val="bg1"/>
              </a:solidFill>
            </a:endParaRPr>
          </a:p>
          <a:p>
            <a:r>
              <a:rPr lang="en-US" sz="2000" dirty="0">
                <a:solidFill>
                  <a:schemeClr val="bg1"/>
                </a:solidFill>
              </a:rPr>
              <a:t>Little shunting</a:t>
            </a:r>
            <a:endParaRPr lang="en-IN" sz="2000" dirty="0">
              <a:solidFill>
                <a:schemeClr val="bg1"/>
              </a:solidFill>
            </a:endParaRPr>
          </a:p>
        </p:txBody>
      </p:sp>
      <p:sp>
        <p:nvSpPr>
          <p:cNvPr id="8" name="TextBox 7">
            <a:extLst>
              <a:ext uri="{FF2B5EF4-FFF2-40B4-BE49-F238E27FC236}">
                <a16:creationId xmlns:a16="http://schemas.microsoft.com/office/drawing/2014/main" id="{33410FAF-6D89-E489-ADAC-A7C62A6FA59B}"/>
              </a:ext>
            </a:extLst>
          </p:cNvPr>
          <p:cNvSpPr txBox="1"/>
          <p:nvPr/>
        </p:nvSpPr>
        <p:spPr>
          <a:xfrm>
            <a:off x="9239482" y="3237875"/>
            <a:ext cx="1718328" cy="3139321"/>
          </a:xfrm>
          <a:prstGeom prst="rect">
            <a:avLst/>
          </a:prstGeom>
          <a:noFill/>
        </p:spPr>
        <p:txBody>
          <a:bodyPr wrap="square" rtlCol="0">
            <a:spAutoFit/>
          </a:bodyPr>
          <a:lstStyle/>
          <a:p>
            <a:pPr marL="285750" indent="-285750">
              <a:buFont typeface="Courier New" panose="02070309020205020404" pitchFamily="49" charset="0"/>
              <a:buChar char="o"/>
            </a:pPr>
            <a:r>
              <a:rPr lang="en-US" sz="2000" dirty="0">
                <a:solidFill>
                  <a:schemeClr val="bg1"/>
                </a:solidFill>
              </a:rPr>
              <a:t>PVR drops</a:t>
            </a:r>
          </a:p>
          <a:p>
            <a:r>
              <a:rPr lang="en-IN" sz="2000" dirty="0">
                <a:solidFill>
                  <a:schemeClr val="bg1"/>
                </a:solidFill>
              </a:rPr>
              <a:t>increase left to right flow</a:t>
            </a:r>
          </a:p>
          <a:p>
            <a:endParaRPr lang="en-IN" sz="2000" dirty="0">
              <a:solidFill>
                <a:schemeClr val="bg1"/>
              </a:solidFill>
            </a:endParaRPr>
          </a:p>
          <a:p>
            <a:r>
              <a:rPr lang="en-IN" sz="2000" dirty="0">
                <a:solidFill>
                  <a:schemeClr val="bg1"/>
                </a:solidFill>
              </a:rPr>
              <a:t>Small </a:t>
            </a:r>
            <a:r>
              <a:rPr lang="en-IN" sz="2000" dirty="0" err="1">
                <a:solidFill>
                  <a:schemeClr val="bg1"/>
                </a:solidFill>
              </a:rPr>
              <a:t>vsd</a:t>
            </a:r>
            <a:r>
              <a:rPr lang="en-IN" sz="2000" dirty="0">
                <a:solidFill>
                  <a:schemeClr val="bg1"/>
                </a:solidFill>
              </a:rPr>
              <a:t> -&gt; Murmur</a:t>
            </a:r>
          </a:p>
          <a:p>
            <a:r>
              <a:rPr lang="en-IN" sz="2000" dirty="0">
                <a:solidFill>
                  <a:schemeClr val="bg1"/>
                </a:solidFill>
              </a:rPr>
              <a:t>Large </a:t>
            </a:r>
            <a:r>
              <a:rPr lang="en-IN" sz="2000" dirty="0" err="1">
                <a:solidFill>
                  <a:schemeClr val="bg1"/>
                </a:solidFill>
              </a:rPr>
              <a:t>vsd</a:t>
            </a:r>
            <a:r>
              <a:rPr lang="en-IN" sz="2000" dirty="0">
                <a:solidFill>
                  <a:schemeClr val="bg1"/>
                </a:solidFill>
              </a:rPr>
              <a:t> -&gt; symptoms of HF</a:t>
            </a:r>
          </a:p>
          <a:p>
            <a:endParaRPr lang="en-US" dirty="0">
              <a:solidFill>
                <a:schemeClr val="bg1"/>
              </a:solidFill>
            </a:endParaRPr>
          </a:p>
        </p:txBody>
      </p:sp>
    </p:spTree>
    <p:extLst>
      <p:ext uri="{BB962C8B-B14F-4D97-AF65-F5344CB8AC3E}">
        <p14:creationId xmlns:p14="http://schemas.microsoft.com/office/powerpoint/2010/main" val="3033155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D98BA69-1A7E-B76A-A6BD-4E57AB37C7D5}"/>
              </a:ext>
            </a:extLst>
          </p:cNvPr>
          <p:cNvPicPr>
            <a:picLocks noGrp="1" noChangeAspect="1"/>
          </p:cNvPicPr>
          <p:nvPr>
            <p:ph sz="quarter" idx="25"/>
          </p:nvPr>
        </p:nvPicPr>
        <p:blipFill rotWithShape="1">
          <a:blip r:embed="rId3"/>
          <a:srcRect l="38878" t="23677" r="8574" b="37510"/>
          <a:stretch/>
        </p:blipFill>
        <p:spPr>
          <a:xfrm>
            <a:off x="2895599" y="50800"/>
            <a:ext cx="6400801" cy="6807200"/>
          </a:xfrm>
        </p:spPr>
      </p:pic>
      <p:sp>
        <p:nvSpPr>
          <p:cNvPr id="4" name="Footer Placeholder 3">
            <a:extLst>
              <a:ext uri="{FF2B5EF4-FFF2-40B4-BE49-F238E27FC236}">
                <a16:creationId xmlns:a16="http://schemas.microsoft.com/office/drawing/2014/main" id="{1319B3E7-F6B1-7BB1-9253-552AD7D12596}"/>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B914FD7A-B2BB-1765-5DB6-011D22288852}"/>
              </a:ext>
            </a:extLst>
          </p:cNvPr>
          <p:cNvSpPr>
            <a:spLocks noGrp="1"/>
          </p:cNvSpPr>
          <p:nvPr>
            <p:ph type="sldNum" sz="quarter" idx="12"/>
          </p:nvPr>
        </p:nvSpPr>
        <p:spPr/>
        <p:txBody>
          <a:bodyPr/>
          <a:lstStyle/>
          <a:p>
            <a:fld id="{FE024F78-56A6-7740-B68D-8D4D026EDF3F}" type="slidenum">
              <a:rPr lang="en-US" smtClean="0"/>
              <a:pPr/>
              <a:t>36</a:t>
            </a:fld>
            <a:endParaRPr lang="en-US" dirty="0"/>
          </a:p>
        </p:txBody>
      </p:sp>
    </p:spTree>
    <p:extLst>
      <p:ext uri="{BB962C8B-B14F-4D97-AF65-F5344CB8AC3E}">
        <p14:creationId xmlns:p14="http://schemas.microsoft.com/office/powerpoint/2010/main" val="2040664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15843-5022-E76A-4128-14BF3F0351F4}"/>
              </a:ext>
            </a:extLst>
          </p:cNvPr>
          <p:cNvSpPr>
            <a:spLocks noGrp="1"/>
          </p:cNvSpPr>
          <p:nvPr>
            <p:ph type="title"/>
          </p:nvPr>
        </p:nvSpPr>
        <p:spPr/>
        <p:txBody>
          <a:bodyPr/>
          <a:lstStyle/>
          <a:p>
            <a:r>
              <a:rPr lang="en-US" dirty="0"/>
              <a:t>Physical appearance</a:t>
            </a:r>
            <a:endParaRPr lang="en-IN" dirty="0"/>
          </a:p>
        </p:txBody>
      </p:sp>
      <p:sp>
        <p:nvSpPr>
          <p:cNvPr id="4" name="Footer Placeholder 3">
            <a:extLst>
              <a:ext uri="{FF2B5EF4-FFF2-40B4-BE49-F238E27FC236}">
                <a16:creationId xmlns:a16="http://schemas.microsoft.com/office/drawing/2014/main" id="{3E78802F-B9C3-6BEC-CD77-990E46F54F04}"/>
              </a:ext>
            </a:extLst>
          </p:cNvPr>
          <p:cNvSpPr>
            <a:spLocks noGrp="1"/>
          </p:cNvSpPr>
          <p:nvPr>
            <p:ph type="ftr" sz="quarter" idx="11"/>
          </p:nvPr>
        </p:nvSpPr>
        <p:spPr/>
        <p:txBody>
          <a:bodyPr/>
          <a:lstStyle/>
          <a:p>
            <a:r>
              <a:rPr lang="en-US" dirty="0"/>
              <a:t>Scientific findings</a:t>
            </a:r>
          </a:p>
        </p:txBody>
      </p:sp>
      <p:sp>
        <p:nvSpPr>
          <p:cNvPr id="5" name="Slide Number Placeholder 4">
            <a:extLst>
              <a:ext uri="{FF2B5EF4-FFF2-40B4-BE49-F238E27FC236}">
                <a16:creationId xmlns:a16="http://schemas.microsoft.com/office/drawing/2014/main" id="{D29F24CB-A3AF-97FA-FF0E-1DE58237F876}"/>
              </a:ext>
            </a:extLst>
          </p:cNvPr>
          <p:cNvSpPr>
            <a:spLocks noGrp="1"/>
          </p:cNvSpPr>
          <p:nvPr>
            <p:ph type="sldNum" sz="quarter" idx="12"/>
          </p:nvPr>
        </p:nvSpPr>
        <p:spPr/>
        <p:txBody>
          <a:bodyPr/>
          <a:lstStyle/>
          <a:p>
            <a:fld id="{FE024F78-56A6-7740-B68D-8D4D026EDF3F}" type="slidenum">
              <a:rPr lang="en-US" smtClean="0"/>
              <a:pPr/>
              <a:t>37</a:t>
            </a:fld>
            <a:endParaRPr lang="en-US" dirty="0"/>
          </a:p>
        </p:txBody>
      </p:sp>
      <p:sp>
        <p:nvSpPr>
          <p:cNvPr id="6" name="TextBox 5">
            <a:extLst>
              <a:ext uri="{FF2B5EF4-FFF2-40B4-BE49-F238E27FC236}">
                <a16:creationId xmlns:a16="http://schemas.microsoft.com/office/drawing/2014/main" id="{1CEFF2B0-B014-AC47-C2C9-2A99F2A5AE6B}"/>
              </a:ext>
            </a:extLst>
          </p:cNvPr>
          <p:cNvSpPr txBox="1"/>
          <p:nvPr/>
        </p:nvSpPr>
        <p:spPr>
          <a:xfrm>
            <a:off x="938023" y="2686715"/>
            <a:ext cx="10315954" cy="2554545"/>
          </a:xfrm>
          <a:prstGeom prst="rect">
            <a:avLst/>
          </a:prstGeom>
          <a:noFill/>
        </p:spPr>
        <p:txBody>
          <a:bodyPr wrap="square" rtlCol="0">
            <a:spAutoFit/>
          </a:bodyPr>
          <a:lstStyle/>
          <a:p>
            <a:r>
              <a:rPr lang="en-US" sz="2800" dirty="0">
                <a:solidFill>
                  <a:schemeClr val="bg1"/>
                </a:solidFill>
              </a:rPr>
              <a:t>Athletic appearance of chest and shoulders</a:t>
            </a:r>
          </a:p>
          <a:p>
            <a:r>
              <a:rPr lang="en-US" sz="2800" dirty="0">
                <a:solidFill>
                  <a:schemeClr val="bg1"/>
                </a:solidFill>
              </a:rPr>
              <a:t>Narrow Hips and thin legs</a:t>
            </a:r>
          </a:p>
          <a:p>
            <a:endParaRPr lang="en-US" sz="2800" dirty="0">
              <a:solidFill>
                <a:schemeClr val="bg1"/>
              </a:solidFill>
            </a:endParaRPr>
          </a:p>
          <a:p>
            <a:r>
              <a:rPr lang="en-US" sz="2800" dirty="0">
                <a:solidFill>
                  <a:schemeClr val="bg1"/>
                </a:solidFill>
              </a:rPr>
              <a:t>Involvement of left subclavian artery -&gt; left arm tends to be small</a:t>
            </a:r>
          </a:p>
          <a:p>
            <a:endParaRPr lang="en-US" sz="2400" dirty="0">
              <a:solidFill>
                <a:schemeClr val="bg1"/>
              </a:solidFill>
            </a:endParaRPr>
          </a:p>
          <a:p>
            <a:endParaRPr lang="en-IN" sz="2400" dirty="0">
              <a:solidFill>
                <a:schemeClr val="bg1"/>
              </a:solidFill>
            </a:endParaRPr>
          </a:p>
        </p:txBody>
      </p:sp>
    </p:spTree>
    <p:extLst>
      <p:ext uri="{BB962C8B-B14F-4D97-AF65-F5344CB8AC3E}">
        <p14:creationId xmlns:p14="http://schemas.microsoft.com/office/powerpoint/2010/main" val="3068858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139525-40CE-3429-CAE6-BE8876A4E9D1}"/>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64478519-85B2-E6E3-B34F-563AE8EB7460}"/>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8408D64C-7BAD-C229-9B12-FAE780DA2DFA}"/>
              </a:ext>
            </a:extLst>
          </p:cNvPr>
          <p:cNvSpPr>
            <a:spLocks noGrp="1"/>
          </p:cNvSpPr>
          <p:nvPr>
            <p:ph type="sldNum" sz="quarter" idx="12"/>
          </p:nvPr>
        </p:nvSpPr>
        <p:spPr/>
        <p:txBody>
          <a:bodyPr/>
          <a:lstStyle/>
          <a:p>
            <a:fld id="{FE024F78-56A6-7740-B68D-8D4D026EDF3F}" type="slidenum">
              <a:rPr lang="en-US" smtClean="0"/>
              <a:pPr/>
              <a:t>38</a:t>
            </a:fld>
            <a:endParaRPr lang="en-US" dirty="0"/>
          </a:p>
        </p:txBody>
      </p:sp>
      <p:pic>
        <p:nvPicPr>
          <p:cNvPr id="6" name="Picture 5">
            <a:extLst>
              <a:ext uri="{FF2B5EF4-FFF2-40B4-BE49-F238E27FC236}">
                <a16:creationId xmlns:a16="http://schemas.microsoft.com/office/drawing/2014/main" id="{F211E224-576D-C008-C2C5-00B199B2F42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08290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A1651B-99D6-43F3-4614-88E4B78D2749}"/>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C1BA07C7-3E19-22E6-CCCE-438D63D6C442}"/>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6BB839A6-0261-655D-997D-2CF56B9EE703}"/>
              </a:ext>
            </a:extLst>
          </p:cNvPr>
          <p:cNvSpPr>
            <a:spLocks noGrp="1"/>
          </p:cNvSpPr>
          <p:nvPr>
            <p:ph type="sldNum" sz="quarter" idx="12"/>
          </p:nvPr>
        </p:nvSpPr>
        <p:spPr/>
        <p:txBody>
          <a:bodyPr/>
          <a:lstStyle/>
          <a:p>
            <a:fld id="{FE024F78-56A6-7740-B68D-8D4D026EDF3F}" type="slidenum">
              <a:rPr lang="en-US" smtClean="0"/>
              <a:pPr/>
              <a:t>39</a:t>
            </a:fld>
            <a:endParaRPr lang="en-US" dirty="0"/>
          </a:p>
        </p:txBody>
      </p:sp>
      <p:pic>
        <p:nvPicPr>
          <p:cNvPr id="7" name="Picture 6">
            <a:extLst>
              <a:ext uri="{FF2B5EF4-FFF2-40B4-BE49-F238E27FC236}">
                <a16:creationId xmlns:a16="http://schemas.microsoft.com/office/drawing/2014/main" id="{A54E5A95-02F7-597C-0F78-2F80C2040883}"/>
              </a:ext>
            </a:extLst>
          </p:cNvPr>
          <p:cNvPicPr>
            <a:picLocks noChangeAspect="1"/>
          </p:cNvPicPr>
          <p:nvPr/>
        </p:nvPicPr>
        <p:blipFill rotWithShape="1">
          <a:blip r:embed="rId3"/>
          <a:srcRect l="34844" t="16374" r="11942" b="31462"/>
          <a:stretch/>
        </p:blipFill>
        <p:spPr>
          <a:xfrm>
            <a:off x="2727158" y="255588"/>
            <a:ext cx="7299158" cy="6602412"/>
          </a:xfrm>
          <a:prstGeom prst="rect">
            <a:avLst/>
          </a:prstGeom>
        </p:spPr>
      </p:pic>
    </p:spTree>
    <p:extLst>
      <p:ext uri="{BB962C8B-B14F-4D97-AF65-F5344CB8AC3E}">
        <p14:creationId xmlns:p14="http://schemas.microsoft.com/office/powerpoint/2010/main" val="381380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21E636C-6D8E-B242-A2B4-12AB6906D4DD}"/>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4DF3EB8B-3242-A0AC-133B-13BB9F752F22}"/>
              </a:ext>
            </a:extLst>
          </p:cNvPr>
          <p:cNvSpPr>
            <a:spLocks noGrp="1"/>
          </p:cNvSpPr>
          <p:nvPr>
            <p:ph type="sldNum" sz="quarter" idx="12"/>
          </p:nvPr>
        </p:nvSpPr>
        <p:spPr/>
        <p:txBody>
          <a:bodyPr/>
          <a:lstStyle/>
          <a:p>
            <a:fld id="{FE024F78-56A6-7740-B68D-8D4D026EDF3F}" type="slidenum">
              <a:rPr lang="en-US" smtClean="0"/>
              <a:pPr/>
              <a:t>4</a:t>
            </a:fld>
            <a:endParaRPr lang="en-US" dirty="0"/>
          </a:p>
        </p:txBody>
      </p:sp>
      <p:pic>
        <p:nvPicPr>
          <p:cNvPr id="3" name="Picture 2">
            <a:extLst>
              <a:ext uri="{FF2B5EF4-FFF2-40B4-BE49-F238E27FC236}">
                <a16:creationId xmlns:a16="http://schemas.microsoft.com/office/drawing/2014/main" id="{9FEB6026-C091-336B-7F80-6EC3F0879C20}"/>
              </a:ext>
            </a:extLst>
          </p:cNvPr>
          <p:cNvPicPr>
            <a:picLocks noChangeAspect="1"/>
          </p:cNvPicPr>
          <p:nvPr/>
        </p:nvPicPr>
        <p:blipFill>
          <a:blip r:embed="rId2"/>
          <a:stretch>
            <a:fillRect/>
          </a:stretch>
        </p:blipFill>
        <p:spPr>
          <a:xfrm>
            <a:off x="1513381" y="0"/>
            <a:ext cx="8410107" cy="6858000"/>
          </a:xfrm>
          <a:prstGeom prst="rect">
            <a:avLst/>
          </a:prstGeom>
        </p:spPr>
      </p:pic>
    </p:spTree>
    <p:extLst>
      <p:ext uri="{BB962C8B-B14F-4D97-AF65-F5344CB8AC3E}">
        <p14:creationId xmlns:p14="http://schemas.microsoft.com/office/powerpoint/2010/main" val="2740222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85DF8FE-4E00-E8E9-B5B6-9B6CEE08585A}"/>
              </a:ext>
            </a:extLst>
          </p:cNvPr>
          <p:cNvSpPr>
            <a:spLocks noGrp="1"/>
          </p:cNvSpPr>
          <p:nvPr>
            <p:ph type="ftr" sz="quarter" idx="11"/>
          </p:nvPr>
        </p:nvSpPr>
        <p:spPr>
          <a:xfrm>
            <a:off x="1741135" y="5757035"/>
            <a:ext cx="2486308" cy="365125"/>
          </a:xfrm>
        </p:spPr>
        <p:txBody>
          <a:bodyPr/>
          <a:lstStyle/>
          <a:p>
            <a:r>
              <a:rPr lang="en-US" sz="1800" dirty="0"/>
              <a:t>MOST COMMON</a:t>
            </a:r>
          </a:p>
        </p:txBody>
      </p:sp>
      <p:sp>
        <p:nvSpPr>
          <p:cNvPr id="5" name="Slide Number Placeholder 4">
            <a:extLst>
              <a:ext uri="{FF2B5EF4-FFF2-40B4-BE49-F238E27FC236}">
                <a16:creationId xmlns:a16="http://schemas.microsoft.com/office/drawing/2014/main" id="{EB3EDB2D-BB61-B846-E6A9-EE36B48000D1}"/>
              </a:ext>
            </a:extLst>
          </p:cNvPr>
          <p:cNvSpPr>
            <a:spLocks noGrp="1"/>
          </p:cNvSpPr>
          <p:nvPr>
            <p:ph type="sldNum" sz="quarter" idx="12"/>
          </p:nvPr>
        </p:nvSpPr>
        <p:spPr/>
        <p:txBody>
          <a:bodyPr/>
          <a:lstStyle/>
          <a:p>
            <a:fld id="{FE024F78-56A6-7740-B68D-8D4D026EDF3F}" type="slidenum">
              <a:rPr lang="en-US" smtClean="0"/>
              <a:pPr/>
              <a:t>40</a:t>
            </a:fld>
            <a:endParaRPr lang="en-US" dirty="0"/>
          </a:p>
        </p:txBody>
      </p:sp>
      <p:pic>
        <p:nvPicPr>
          <p:cNvPr id="6" name="Picture 5">
            <a:extLst>
              <a:ext uri="{FF2B5EF4-FFF2-40B4-BE49-F238E27FC236}">
                <a16:creationId xmlns:a16="http://schemas.microsoft.com/office/drawing/2014/main" id="{BB513D3C-C452-1B20-744A-D3806F1E8C30}"/>
              </a:ext>
            </a:extLst>
          </p:cNvPr>
          <p:cNvPicPr>
            <a:picLocks noChangeAspect="1"/>
          </p:cNvPicPr>
          <p:nvPr/>
        </p:nvPicPr>
        <p:blipFill rotWithShape="1">
          <a:blip r:embed="rId3"/>
          <a:srcRect l="15468" t="26667" r="22178" b="60823"/>
          <a:stretch/>
        </p:blipFill>
        <p:spPr>
          <a:xfrm>
            <a:off x="0" y="2193925"/>
            <a:ext cx="12192000" cy="3424998"/>
          </a:xfrm>
          <a:prstGeom prst="rect">
            <a:avLst/>
          </a:prstGeom>
        </p:spPr>
      </p:pic>
      <p:sp>
        <p:nvSpPr>
          <p:cNvPr id="2" name="Rectangle 1">
            <a:extLst>
              <a:ext uri="{FF2B5EF4-FFF2-40B4-BE49-F238E27FC236}">
                <a16:creationId xmlns:a16="http://schemas.microsoft.com/office/drawing/2014/main" id="{675A2F55-C765-D57C-51C2-6626882A3FF3}"/>
              </a:ext>
            </a:extLst>
          </p:cNvPr>
          <p:cNvSpPr/>
          <p:nvPr/>
        </p:nvSpPr>
        <p:spPr>
          <a:xfrm>
            <a:off x="997970" y="1409482"/>
            <a:ext cx="3398687"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UL BP&gt;&gt; LL BP</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a:extLst>
              <a:ext uri="{FF2B5EF4-FFF2-40B4-BE49-F238E27FC236}">
                <a16:creationId xmlns:a16="http://schemas.microsoft.com/office/drawing/2014/main" id="{FF73CB7D-0871-290E-AB0F-A77609B80F12}"/>
              </a:ext>
            </a:extLst>
          </p:cNvPr>
          <p:cNvSpPr/>
          <p:nvPr/>
        </p:nvSpPr>
        <p:spPr>
          <a:xfrm>
            <a:off x="3817218" y="5846544"/>
            <a:ext cx="5123518"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 UL BP&gt;&gt; L UL&amp;LL BP</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a:extLst>
              <a:ext uri="{FF2B5EF4-FFF2-40B4-BE49-F238E27FC236}">
                <a16:creationId xmlns:a16="http://schemas.microsoft.com/office/drawing/2014/main" id="{7AAF27E9-AE99-542B-B97A-0DC2640BE66D}"/>
              </a:ext>
            </a:extLst>
          </p:cNvPr>
          <p:cNvSpPr/>
          <p:nvPr/>
        </p:nvSpPr>
        <p:spPr>
          <a:xfrm>
            <a:off x="7112311" y="1340535"/>
            <a:ext cx="5238935"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 UL BP&gt;&gt; R UL &amp;LL BP</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5433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500" tmFilter="0, 0; .2, .5; .8, .5; 1, 0"/>
                                        <p:tgtEl>
                                          <p:spTgt spid="4">
                                            <p:txEl>
                                              <p:pRg st="0" end="0"/>
                                            </p:txEl>
                                          </p:spTgt>
                                        </p:tgtEl>
                                      </p:cBhvr>
                                    </p:animEffect>
                                    <p:animScale>
                                      <p:cBhvr>
                                        <p:cTn id="7" dur="1025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DD5A595-851B-2AB8-B838-6AD04C9BF683}"/>
              </a:ext>
            </a:extLst>
          </p:cNvPr>
          <p:cNvPicPr>
            <a:picLocks noGrp="1" noChangeAspect="1"/>
          </p:cNvPicPr>
          <p:nvPr>
            <p:ph sz="quarter" idx="25"/>
          </p:nvPr>
        </p:nvPicPr>
        <p:blipFill rotWithShape="1">
          <a:blip r:embed="rId3"/>
          <a:srcRect l="17420" t="45599" r="41965" b="31462"/>
          <a:stretch/>
        </p:blipFill>
        <p:spPr>
          <a:xfrm>
            <a:off x="0" y="0"/>
            <a:ext cx="12192000" cy="6858000"/>
          </a:xfrm>
        </p:spPr>
      </p:pic>
      <p:sp>
        <p:nvSpPr>
          <p:cNvPr id="3" name="Title 2">
            <a:extLst>
              <a:ext uri="{FF2B5EF4-FFF2-40B4-BE49-F238E27FC236}">
                <a16:creationId xmlns:a16="http://schemas.microsoft.com/office/drawing/2014/main" id="{AC73FE4B-7BE3-F80E-C66B-9002EBC67F39}"/>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4A8B56A5-73EE-C922-4DFB-0558EA2718B0}"/>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DF7A9197-13DF-6426-6C7B-A1E99BACC857}"/>
              </a:ext>
            </a:extLst>
          </p:cNvPr>
          <p:cNvSpPr>
            <a:spLocks noGrp="1"/>
          </p:cNvSpPr>
          <p:nvPr>
            <p:ph type="sldNum" sz="quarter" idx="12"/>
          </p:nvPr>
        </p:nvSpPr>
        <p:spPr/>
        <p:txBody>
          <a:bodyPr/>
          <a:lstStyle/>
          <a:p>
            <a:fld id="{FE024F78-56A6-7740-B68D-8D4D026EDF3F}" type="slidenum">
              <a:rPr lang="en-US" smtClean="0"/>
              <a:pPr/>
              <a:t>41</a:t>
            </a:fld>
            <a:endParaRPr lang="en-US" dirty="0"/>
          </a:p>
        </p:txBody>
      </p:sp>
    </p:spTree>
    <p:extLst>
      <p:ext uri="{BB962C8B-B14F-4D97-AF65-F5344CB8AC3E}">
        <p14:creationId xmlns:p14="http://schemas.microsoft.com/office/powerpoint/2010/main" val="3075437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688426-17B2-3F91-BA1F-DBB8C2C0C1C1}"/>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97749A5A-93C7-2158-4ACC-60169E860358}"/>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38C19F86-278A-5CB8-1E70-41982AA8465E}"/>
              </a:ext>
            </a:extLst>
          </p:cNvPr>
          <p:cNvSpPr>
            <a:spLocks noGrp="1"/>
          </p:cNvSpPr>
          <p:nvPr>
            <p:ph type="sldNum" sz="quarter" idx="12"/>
          </p:nvPr>
        </p:nvSpPr>
        <p:spPr/>
        <p:txBody>
          <a:bodyPr/>
          <a:lstStyle/>
          <a:p>
            <a:fld id="{FE024F78-56A6-7740-B68D-8D4D026EDF3F}" type="slidenum">
              <a:rPr lang="en-US" smtClean="0"/>
              <a:pPr/>
              <a:t>42</a:t>
            </a:fld>
            <a:endParaRPr lang="en-US" dirty="0"/>
          </a:p>
        </p:txBody>
      </p:sp>
      <p:pic>
        <p:nvPicPr>
          <p:cNvPr id="9" name="Picture 8">
            <a:extLst>
              <a:ext uri="{FF2B5EF4-FFF2-40B4-BE49-F238E27FC236}">
                <a16:creationId xmlns:a16="http://schemas.microsoft.com/office/drawing/2014/main" id="{564F359F-8C19-57CF-000A-7CF784317C98}"/>
              </a:ext>
            </a:extLst>
          </p:cNvPr>
          <p:cNvPicPr>
            <a:picLocks noChangeAspect="1"/>
          </p:cNvPicPr>
          <p:nvPr/>
        </p:nvPicPr>
        <p:blipFill rotWithShape="1">
          <a:blip r:embed="rId3"/>
          <a:srcRect l="12717" t="52803" r="15450" b="9319"/>
          <a:stretch/>
        </p:blipFill>
        <p:spPr>
          <a:xfrm>
            <a:off x="-1" y="0"/>
            <a:ext cx="12192001" cy="6858000"/>
          </a:xfrm>
          <a:prstGeom prst="rect">
            <a:avLst/>
          </a:prstGeom>
        </p:spPr>
      </p:pic>
    </p:spTree>
    <p:extLst>
      <p:ext uri="{BB962C8B-B14F-4D97-AF65-F5344CB8AC3E}">
        <p14:creationId xmlns:p14="http://schemas.microsoft.com/office/powerpoint/2010/main" val="4143968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BDE622-51EE-479E-744B-3850D0AFAADF}"/>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68B52BD9-ADE8-0A3B-268C-8B5F4EC053FE}"/>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F7689E24-C487-FCC7-959F-5EDC3657B889}"/>
              </a:ext>
            </a:extLst>
          </p:cNvPr>
          <p:cNvSpPr>
            <a:spLocks noGrp="1"/>
          </p:cNvSpPr>
          <p:nvPr>
            <p:ph type="sldNum" sz="quarter" idx="12"/>
          </p:nvPr>
        </p:nvSpPr>
        <p:spPr/>
        <p:txBody>
          <a:bodyPr/>
          <a:lstStyle/>
          <a:p>
            <a:fld id="{FE024F78-56A6-7740-B68D-8D4D026EDF3F}" type="slidenum">
              <a:rPr lang="en-US" smtClean="0"/>
              <a:pPr/>
              <a:t>43</a:t>
            </a:fld>
            <a:endParaRPr lang="en-US" dirty="0"/>
          </a:p>
        </p:txBody>
      </p:sp>
      <p:pic>
        <p:nvPicPr>
          <p:cNvPr id="7" name="Picture 6">
            <a:extLst>
              <a:ext uri="{FF2B5EF4-FFF2-40B4-BE49-F238E27FC236}">
                <a16:creationId xmlns:a16="http://schemas.microsoft.com/office/drawing/2014/main" id="{74FD3CE5-7CE0-1AD1-830D-D7355FF97CA7}"/>
              </a:ext>
            </a:extLst>
          </p:cNvPr>
          <p:cNvPicPr>
            <a:picLocks noChangeAspect="1"/>
          </p:cNvPicPr>
          <p:nvPr/>
        </p:nvPicPr>
        <p:blipFill rotWithShape="1">
          <a:blip r:embed="rId3"/>
          <a:srcRect l="15468" t="40656" r="21886" b="42295"/>
          <a:stretch/>
        </p:blipFill>
        <p:spPr>
          <a:xfrm>
            <a:off x="0" y="0"/>
            <a:ext cx="12192000" cy="6858000"/>
          </a:xfrm>
          <a:prstGeom prst="rect">
            <a:avLst/>
          </a:prstGeom>
        </p:spPr>
      </p:pic>
      <p:sp>
        <p:nvSpPr>
          <p:cNvPr id="8" name="TextBox 7">
            <a:extLst>
              <a:ext uri="{FF2B5EF4-FFF2-40B4-BE49-F238E27FC236}">
                <a16:creationId xmlns:a16="http://schemas.microsoft.com/office/drawing/2014/main" id="{973D6C94-3447-4FCD-3754-DF69ADD5CE9E}"/>
              </a:ext>
            </a:extLst>
          </p:cNvPr>
          <p:cNvSpPr txBox="1"/>
          <p:nvPr/>
        </p:nvSpPr>
        <p:spPr>
          <a:xfrm>
            <a:off x="1246774" y="2055813"/>
            <a:ext cx="1316544" cy="369332"/>
          </a:xfrm>
          <a:prstGeom prst="rect">
            <a:avLst/>
          </a:prstGeom>
          <a:noFill/>
        </p:spPr>
        <p:txBody>
          <a:bodyPr wrap="square" rtlCol="0">
            <a:spAutoFit/>
          </a:bodyPr>
          <a:lstStyle/>
          <a:p>
            <a:r>
              <a:rPr lang="en-US" dirty="0"/>
              <a:t>Delayed</a:t>
            </a:r>
            <a:endParaRPr lang="en-IN" dirty="0"/>
          </a:p>
        </p:txBody>
      </p:sp>
      <p:sp>
        <p:nvSpPr>
          <p:cNvPr id="9" name="TextBox 8">
            <a:extLst>
              <a:ext uri="{FF2B5EF4-FFF2-40B4-BE49-F238E27FC236}">
                <a16:creationId xmlns:a16="http://schemas.microsoft.com/office/drawing/2014/main" id="{EA9323A2-58DE-3BAF-6B78-5D66ADD44158}"/>
              </a:ext>
            </a:extLst>
          </p:cNvPr>
          <p:cNvSpPr txBox="1"/>
          <p:nvPr/>
        </p:nvSpPr>
        <p:spPr>
          <a:xfrm>
            <a:off x="1905046" y="2790270"/>
            <a:ext cx="2546159" cy="646331"/>
          </a:xfrm>
          <a:prstGeom prst="rect">
            <a:avLst/>
          </a:prstGeom>
          <a:noFill/>
        </p:spPr>
        <p:txBody>
          <a:bodyPr wrap="square" rtlCol="0">
            <a:spAutoFit/>
          </a:bodyPr>
          <a:lstStyle/>
          <a:p>
            <a:r>
              <a:rPr lang="en-US" dirty="0"/>
              <a:t>Heard posteriorly over thoracic spine</a:t>
            </a:r>
            <a:endParaRPr lang="en-IN" dirty="0"/>
          </a:p>
        </p:txBody>
      </p:sp>
      <p:sp>
        <p:nvSpPr>
          <p:cNvPr id="10" name="TextBox 9">
            <a:extLst>
              <a:ext uri="{FF2B5EF4-FFF2-40B4-BE49-F238E27FC236}">
                <a16:creationId xmlns:a16="http://schemas.microsoft.com/office/drawing/2014/main" id="{2ACD00B4-48F1-3545-2556-B8A9FA0D1A02}"/>
              </a:ext>
            </a:extLst>
          </p:cNvPr>
          <p:cNvSpPr txBox="1"/>
          <p:nvPr/>
        </p:nvSpPr>
        <p:spPr>
          <a:xfrm>
            <a:off x="10286954" y="5006715"/>
            <a:ext cx="2241451" cy="1754326"/>
          </a:xfrm>
          <a:prstGeom prst="rect">
            <a:avLst/>
          </a:prstGeom>
          <a:noFill/>
        </p:spPr>
        <p:txBody>
          <a:bodyPr wrap="square" rtlCol="0">
            <a:spAutoFit/>
          </a:bodyPr>
          <a:lstStyle/>
          <a:p>
            <a:r>
              <a:rPr lang="en-US" dirty="0" err="1"/>
              <a:t>Cresendo</a:t>
            </a:r>
            <a:r>
              <a:rPr lang="en-US" dirty="0"/>
              <a:t> </a:t>
            </a:r>
            <a:r>
              <a:rPr lang="en-US" dirty="0" err="1"/>
              <a:t>Decresendo</a:t>
            </a:r>
            <a:endParaRPr lang="en-US" dirty="0"/>
          </a:p>
          <a:p>
            <a:r>
              <a:rPr lang="en-US" dirty="0"/>
              <a:t>Delayed in onset and termination</a:t>
            </a:r>
          </a:p>
          <a:p>
            <a:r>
              <a:rPr lang="en-US" dirty="0"/>
              <a:t>Disappear on compression </a:t>
            </a:r>
            <a:endParaRPr lang="en-IN" dirty="0"/>
          </a:p>
        </p:txBody>
      </p:sp>
      <p:cxnSp>
        <p:nvCxnSpPr>
          <p:cNvPr id="12" name="Straight Arrow Connector 11">
            <a:extLst>
              <a:ext uri="{FF2B5EF4-FFF2-40B4-BE49-F238E27FC236}">
                <a16:creationId xmlns:a16="http://schemas.microsoft.com/office/drawing/2014/main" id="{05A1E95D-2456-D548-2D9A-9998172A9BCC}"/>
              </a:ext>
            </a:extLst>
          </p:cNvPr>
          <p:cNvCxnSpPr/>
          <p:nvPr/>
        </p:nvCxnSpPr>
        <p:spPr>
          <a:xfrm flipV="1">
            <a:off x="569626" y="1858780"/>
            <a:ext cx="0" cy="9314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592EC8F-3326-CC73-05A0-427865305DFF}"/>
              </a:ext>
            </a:extLst>
          </p:cNvPr>
          <p:cNvSpPr txBox="1"/>
          <p:nvPr/>
        </p:nvSpPr>
        <p:spPr>
          <a:xfrm>
            <a:off x="164891" y="2874789"/>
            <a:ext cx="1316544" cy="646331"/>
          </a:xfrm>
          <a:prstGeom prst="rect">
            <a:avLst/>
          </a:prstGeom>
          <a:noFill/>
        </p:spPr>
        <p:txBody>
          <a:bodyPr wrap="square" rtlCol="0">
            <a:spAutoFit/>
          </a:bodyPr>
          <a:lstStyle/>
          <a:p>
            <a:r>
              <a:rPr lang="en-US" dirty="0"/>
              <a:t>Less than 2.5mm</a:t>
            </a:r>
            <a:endParaRPr lang="en-IN" dirty="0"/>
          </a:p>
        </p:txBody>
      </p:sp>
    </p:spTree>
    <p:extLst>
      <p:ext uri="{BB962C8B-B14F-4D97-AF65-F5344CB8AC3E}">
        <p14:creationId xmlns:p14="http://schemas.microsoft.com/office/powerpoint/2010/main" val="465842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0CABD59-D65C-0451-3C03-5CC03E6056F8}"/>
              </a:ext>
            </a:extLst>
          </p:cNvPr>
          <p:cNvPicPr>
            <a:picLocks noGrp="1" noChangeAspect="1"/>
          </p:cNvPicPr>
          <p:nvPr>
            <p:ph sz="quarter" idx="25"/>
          </p:nvPr>
        </p:nvPicPr>
        <p:blipFill rotWithShape="1">
          <a:blip r:embed="rId3"/>
          <a:srcRect l="28870" t="28311" r="8574" b="32006"/>
          <a:stretch/>
        </p:blipFill>
        <p:spPr>
          <a:xfrm>
            <a:off x="0" y="1079"/>
            <a:ext cx="12192000" cy="6856921"/>
          </a:xfrm>
        </p:spPr>
      </p:pic>
      <p:sp>
        <p:nvSpPr>
          <p:cNvPr id="3" name="Title 2">
            <a:extLst>
              <a:ext uri="{FF2B5EF4-FFF2-40B4-BE49-F238E27FC236}">
                <a16:creationId xmlns:a16="http://schemas.microsoft.com/office/drawing/2014/main" id="{9A4BF2CC-2505-0ACE-55D3-5FE977A0F831}"/>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8B69EA90-A535-C7D7-497A-91D66F851C05}"/>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6B62D9A-0C7E-79D3-838D-5EDC4488658C}"/>
              </a:ext>
            </a:extLst>
          </p:cNvPr>
          <p:cNvSpPr>
            <a:spLocks noGrp="1"/>
          </p:cNvSpPr>
          <p:nvPr>
            <p:ph type="sldNum" sz="quarter" idx="12"/>
          </p:nvPr>
        </p:nvSpPr>
        <p:spPr/>
        <p:txBody>
          <a:bodyPr/>
          <a:lstStyle/>
          <a:p>
            <a:fld id="{FE024F78-56A6-7740-B68D-8D4D026EDF3F}" type="slidenum">
              <a:rPr lang="en-US" smtClean="0"/>
              <a:pPr/>
              <a:t>44</a:t>
            </a:fld>
            <a:endParaRPr lang="en-US" dirty="0"/>
          </a:p>
        </p:txBody>
      </p:sp>
    </p:spTree>
    <p:extLst>
      <p:ext uri="{BB962C8B-B14F-4D97-AF65-F5344CB8AC3E}">
        <p14:creationId xmlns:p14="http://schemas.microsoft.com/office/powerpoint/2010/main" val="435634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7F4F0-2423-C199-713E-723BC878A850}"/>
              </a:ext>
            </a:extLst>
          </p:cNvPr>
          <p:cNvSpPr>
            <a:spLocks noGrp="1"/>
          </p:cNvSpPr>
          <p:nvPr>
            <p:ph type="title"/>
          </p:nvPr>
        </p:nvSpPr>
        <p:spPr/>
        <p:txBody>
          <a:bodyPr/>
          <a:lstStyle/>
          <a:p>
            <a:r>
              <a:rPr lang="en-US" dirty="0"/>
              <a:t>ECG</a:t>
            </a:r>
            <a:endParaRPr lang="en-IN" dirty="0"/>
          </a:p>
        </p:txBody>
      </p:sp>
      <p:sp>
        <p:nvSpPr>
          <p:cNvPr id="4" name="Footer Placeholder 3">
            <a:extLst>
              <a:ext uri="{FF2B5EF4-FFF2-40B4-BE49-F238E27FC236}">
                <a16:creationId xmlns:a16="http://schemas.microsoft.com/office/drawing/2014/main" id="{090E044C-676E-6C56-C800-A43C1F6B7507}"/>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FA9F4216-AEBD-0C91-B66C-F173FFAD2E2C}"/>
              </a:ext>
            </a:extLst>
          </p:cNvPr>
          <p:cNvSpPr>
            <a:spLocks noGrp="1"/>
          </p:cNvSpPr>
          <p:nvPr>
            <p:ph type="sldNum" sz="quarter" idx="12"/>
          </p:nvPr>
        </p:nvSpPr>
        <p:spPr/>
        <p:txBody>
          <a:bodyPr/>
          <a:lstStyle/>
          <a:p>
            <a:fld id="{FE024F78-56A6-7740-B68D-8D4D026EDF3F}" type="slidenum">
              <a:rPr lang="en-US" smtClean="0"/>
              <a:pPr/>
              <a:t>45</a:t>
            </a:fld>
            <a:endParaRPr lang="en-US" dirty="0"/>
          </a:p>
        </p:txBody>
      </p:sp>
      <p:pic>
        <p:nvPicPr>
          <p:cNvPr id="7" name="Picture 6">
            <a:extLst>
              <a:ext uri="{FF2B5EF4-FFF2-40B4-BE49-F238E27FC236}">
                <a16:creationId xmlns:a16="http://schemas.microsoft.com/office/drawing/2014/main" id="{99592E89-5364-B514-4B87-6178721EBD98}"/>
              </a:ext>
            </a:extLst>
          </p:cNvPr>
          <p:cNvPicPr>
            <a:picLocks noChangeAspect="1"/>
          </p:cNvPicPr>
          <p:nvPr/>
        </p:nvPicPr>
        <p:blipFill rotWithShape="1">
          <a:blip r:embed="rId3"/>
          <a:srcRect l="23669" t="40656" r="11815" b="22623"/>
          <a:stretch/>
        </p:blipFill>
        <p:spPr>
          <a:xfrm>
            <a:off x="0" y="1244182"/>
            <a:ext cx="12192000" cy="5613817"/>
          </a:xfrm>
          <a:prstGeom prst="rect">
            <a:avLst/>
          </a:prstGeom>
        </p:spPr>
      </p:pic>
    </p:spTree>
    <p:extLst>
      <p:ext uri="{BB962C8B-B14F-4D97-AF65-F5344CB8AC3E}">
        <p14:creationId xmlns:p14="http://schemas.microsoft.com/office/powerpoint/2010/main" val="1342774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4EF2D3-A7F4-25C5-EB6C-6EA7A1FF0BBB}"/>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875002AA-74CF-81A0-8AC3-2C45E30834A5}"/>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22AE0F26-893A-7E4E-9702-FDF3D816BD02}"/>
              </a:ext>
            </a:extLst>
          </p:cNvPr>
          <p:cNvSpPr>
            <a:spLocks noGrp="1"/>
          </p:cNvSpPr>
          <p:nvPr>
            <p:ph type="sldNum" sz="quarter" idx="12"/>
          </p:nvPr>
        </p:nvSpPr>
        <p:spPr/>
        <p:txBody>
          <a:bodyPr/>
          <a:lstStyle/>
          <a:p>
            <a:fld id="{FE024F78-56A6-7740-B68D-8D4D026EDF3F}" type="slidenum">
              <a:rPr lang="en-US" smtClean="0"/>
              <a:pPr/>
              <a:t>46</a:t>
            </a:fld>
            <a:endParaRPr lang="en-US" dirty="0"/>
          </a:p>
        </p:txBody>
      </p:sp>
      <p:pic>
        <p:nvPicPr>
          <p:cNvPr id="11" name="Content Placeholder 10">
            <a:extLst>
              <a:ext uri="{FF2B5EF4-FFF2-40B4-BE49-F238E27FC236}">
                <a16:creationId xmlns:a16="http://schemas.microsoft.com/office/drawing/2014/main" id="{60BA903B-8BFF-4301-F3F2-E9D4A7862608}"/>
              </a:ext>
            </a:extLst>
          </p:cNvPr>
          <p:cNvPicPr>
            <a:picLocks noGrp="1" noChangeAspect="1"/>
          </p:cNvPicPr>
          <p:nvPr>
            <p:ph sz="quarter" idx="25"/>
          </p:nvPr>
        </p:nvPicPr>
        <p:blipFill rotWithShape="1">
          <a:blip r:embed="rId3"/>
          <a:srcRect l="4240" t="48008" r="50000" b="22158"/>
          <a:stretch/>
        </p:blipFill>
        <p:spPr>
          <a:xfrm>
            <a:off x="0" y="0"/>
            <a:ext cx="12192000" cy="6858000"/>
          </a:xfrm>
        </p:spPr>
      </p:pic>
    </p:spTree>
    <p:extLst>
      <p:ext uri="{BB962C8B-B14F-4D97-AF65-F5344CB8AC3E}">
        <p14:creationId xmlns:p14="http://schemas.microsoft.com/office/powerpoint/2010/main" val="439035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4341862-5A15-2CED-1166-8B95E0493638}"/>
              </a:ext>
            </a:extLst>
          </p:cNvPr>
          <p:cNvPicPr>
            <a:picLocks noGrp="1" noChangeAspect="1"/>
          </p:cNvPicPr>
          <p:nvPr>
            <p:ph sz="quarter" idx="25"/>
          </p:nvPr>
        </p:nvPicPr>
        <p:blipFill rotWithShape="1">
          <a:blip r:embed="rId3"/>
          <a:srcRect l="49596" t="42380" r="7739" b="31499"/>
          <a:stretch/>
        </p:blipFill>
        <p:spPr>
          <a:xfrm>
            <a:off x="0" y="0"/>
            <a:ext cx="12192000" cy="6858000"/>
          </a:xfrm>
        </p:spPr>
      </p:pic>
      <p:sp>
        <p:nvSpPr>
          <p:cNvPr id="3" name="Title 2">
            <a:extLst>
              <a:ext uri="{FF2B5EF4-FFF2-40B4-BE49-F238E27FC236}">
                <a16:creationId xmlns:a16="http://schemas.microsoft.com/office/drawing/2014/main" id="{26D4A862-0BAA-F275-0458-0BA9C73F5052}"/>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54F2EA14-722C-3361-E1D2-F434A9071319}"/>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8A92FC9-BF64-E335-7A40-5BCCD0259DB4}"/>
              </a:ext>
            </a:extLst>
          </p:cNvPr>
          <p:cNvSpPr>
            <a:spLocks noGrp="1"/>
          </p:cNvSpPr>
          <p:nvPr>
            <p:ph type="sldNum" sz="quarter" idx="12"/>
          </p:nvPr>
        </p:nvSpPr>
        <p:spPr/>
        <p:txBody>
          <a:bodyPr/>
          <a:lstStyle/>
          <a:p>
            <a:fld id="{FE024F78-56A6-7740-B68D-8D4D026EDF3F}" type="slidenum">
              <a:rPr lang="en-US" smtClean="0"/>
              <a:pPr/>
              <a:t>47</a:t>
            </a:fld>
            <a:endParaRPr lang="en-US" dirty="0"/>
          </a:p>
        </p:txBody>
      </p:sp>
    </p:spTree>
    <p:extLst>
      <p:ext uri="{BB962C8B-B14F-4D97-AF65-F5344CB8AC3E}">
        <p14:creationId xmlns:p14="http://schemas.microsoft.com/office/powerpoint/2010/main" val="1777637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1AA2DD-F132-61CF-94B1-2ECB56824B08}"/>
              </a:ext>
            </a:extLst>
          </p:cNvPr>
          <p:cNvSpPr>
            <a:spLocks noGrp="1"/>
          </p:cNvSpPr>
          <p:nvPr>
            <p:ph sz="quarter" idx="25"/>
          </p:nvPr>
        </p:nvSpPr>
        <p:spPr/>
        <p:txBody>
          <a:bodyPr/>
          <a:lstStyle/>
          <a:p>
            <a:endParaRPr lang="en-IN"/>
          </a:p>
        </p:txBody>
      </p:sp>
      <p:sp>
        <p:nvSpPr>
          <p:cNvPr id="3" name="Title 2">
            <a:extLst>
              <a:ext uri="{FF2B5EF4-FFF2-40B4-BE49-F238E27FC236}">
                <a16:creationId xmlns:a16="http://schemas.microsoft.com/office/drawing/2014/main" id="{B00F671F-D565-4998-052A-9975C49BBDC6}"/>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3381DE51-1EE8-DF36-1A32-96633E7B8E8B}"/>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E953A6DC-C550-A2CF-EC4C-E9D9B8C2D4AF}"/>
              </a:ext>
            </a:extLst>
          </p:cNvPr>
          <p:cNvSpPr>
            <a:spLocks noGrp="1"/>
          </p:cNvSpPr>
          <p:nvPr>
            <p:ph type="sldNum" sz="quarter" idx="12"/>
          </p:nvPr>
        </p:nvSpPr>
        <p:spPr/>
        <p:txBody>
          <a:bodyPr/>
          <a:lstStyle/>
          <a:p>
            <a:fld id="{FE024F78-56A6-7740-B68D-8D4D026EDF3F}" type="slidenum">
              <a:rPr lang="en-US" smtClean="0"/>
              <a:pPr/>
              <a:t>48</a:t>
            </a:fld>
            <a:endParaRPr lang="en-US" dirty="0"/>
          </a:p>
        </p:txBody>
      </p:sp>
      <p:pic>
        <p:nvPicPr>
          <p:cNvPr id="7" name="Picture 6">
            <a:extLst>
              <a:ext uri="{FF2B5EF4-FFF2-40B4-BE49-F238E27FC236}">
                <a16:creationId xmlns:a16="http://schemas.microsoft.com/office/drawing/2014/main" id="{391FFA64-1822-13C2-F20F-35E2AD7624F4}"/>
              </a:ext>
            </a:extLst>
          </p:cNvPr>
          <p:cNvPicPr>
            <a:picLocks noChangeAspect="1"/>
          </p:cNvPicPr>
          <p:nvPr/>
        </p:nvPicPr>
        <p:blipFill rotWithShape="1">
          <a:blip r:embed="rId2"/>
          <a:srcRect l="24836" t="32779" r="42951" b="16486"/>
          <a:stretch/>
        </p:blipFill>
        <p:spPr>
          <a:xfrm>
            <a:off x="0" y="0"/>
            <a:ext cx="12192000" cy="6858000"/>
          </a:xfrm>
          <a:prstGeom prst="rect">
            <a:avLst/>
          </a:prstGeom>
        </p:spPr>
      </p:pic>
    </p:spTree>
    <p:extLst>
      <p:ext uri="{BB962C8B-B14F-4D97-AF65-F5344CB8AC3E}">
        <p14:creationId xmlns:p14="http://schemas.microsoft.com/office/powerpoint/2010/main" val="3764061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74B910A-EB68-A452-15F7-458B4DFB9EB6}"/>
              </a:ext>
            </a:extLst>
          </p:cNvPr>
          <p:cNvPicPr>
            <a:picLocks noGrp="1" noChangeAspect="1"/>
          </p:cNvPicPr>
          <p:nvPr>
            <p:ph sz="quarter" idx="25"/>
          </p:nvPr>
        </p:nvPicPr>
        <p:blipFill rotWithShape="1">
          <a:blip r:embed="rId3"/>
          <a:srcRect l="25117" t="49034" r="21503" b="28858"/>
          <a:stretch/>
        </p:blipFill>
        <p:spPr>
          <a:xfrm>
            <a:off x="0" y="0"/>
            <a:ext cx="12192000" cy="6858000"/>
          </a:xfrm>
        </p:spPr>
      </p:pic>
      <p:sp>
        <p:nvSpPr>
          <p:cNvPr id="3" name="Title 2">
            <a:extLst>
              <a:ext uri="{FF2B5EF4-FFF2-40B4-BE49-F238E27FC236}">
                <a16:creationId xmlns:a16="http://schemas.microsoft.com/office/drawing/2014/main" id="{23FC367C-E550-6551-C1B0-858F5749AC80}"/>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37194A9E-AF90-0B8F-56D2-DCE989D7DE60}"/>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2F9A28E9-2571-BE22-E837-A76673EE58C3}"/>
              </a:ext>
            </a:extLst>
          </p:cNvPr>
          <p:cNvSpPr>
            <a:spLocks noGrp="1"/>
          </p:cNvSpPr>
          <p:nvPr>
            <p:ph type="sldNum" sz="quarter" idx="12"/>
          </p:nvPr>
        </p:nvSpPr>
        <p:spPr/>
        <p:txBody>
          <a:bodyPr/>
          <a:lstStyle/>
          <a:p>
            <a:fld id="{FE024F78-56A6-7740-B68D-8D4D026EDF3F}" type="slidenum">
              <a:rPr lang="en-US" smtClean="0"/>
              <a:pPr/>
              <a:t>49</a:t>
            </a:fld>
            <a:endParaRPr lang="en-US" dirty="0"/>
          </a:p>
        </p:txBody>
      </p:sp>
    </p:spTree>
    <p:extLst>
      <p:ext uri="{BB962C8B-B14F-4D97-AF65-F5344CB8AC3E}">
        <p14:creationId xmlns:p14="http://schemas.microsoft.com/office/powerpoint/2010/main" val="295206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818D560-DDAC-AC3B-A81F-AF500F259C6F}"/>
              </a:ext>
            </a:extLst>
          </p:cNvPr>
          <p:cNvSpPr/>
          <p:nvPr/>
        </p:nvSpPr>
        <p:spPr>
          <a:xfrm>
            <a:off x="640080" y="2065174"/>
            <a:ext cx="10911840" cy="19971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DB8AD5A0-3FE1-ED0E-5EC8-C1323ACB4EC7}"/>
              </a:ext>
            </a:extLst>
          </p:cNvPr>
          <p:cNvSpPr/>
          <p:nvPr/>
        </p:nvSpPr>
        <p:spPr>
          <a:xfrm>
            <a:off x="487679" y="266677"/>
            <a:ext cx="11064241" cy="14706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Footer Placeholder 3">
            <a:extLst>
              <a:ext uri="{FF2B5EF4-FFF2-40B4-BE49-F238E27FC236}">
                <a16:creationId xmlns:a16="http://schemas.microsoft.com/office/drawing/2014/main" id="{108C5FBE-DA44-5454-C86C-33319F965137}"/>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BD915EEA-A6E0-C938-6FA5-996CB32ECEB3}"/>
              </a:ext>
            </a:extLst>
          </p:cNvPr>
          <p:cNvSpPr>
            <a:spLocks noGrp="1"/>
          </p:cNvSpPr>
          <p:nvPr>
            <p:ph type="sldNum" sz="quarter" idx="12"/>
          </p:nvPr>
        </p:nvSpPr>
        <p:spPr/>
        <p:txBody>
          <a:bodyPr/>
          <a:lstStyle/>
          <a:p>
            <a:fld id="{FE024F78-56A6-7740-B68D-8D4D026EDF3F}" type="slidenum">
              <a:rPr lang="en-US" smtClean="0"/>
              <a:pPr/>
              <a:t>5</a:t>
            </a:fld>
            <a:endParaRPr lang="en-US" dirty="0"/>
          </a:p>
        </p:txBody>
      </p:sp>
      <p:sp>
        <p:nvSpPr>
          <p:cNvPr id="18" name="TextBox 17">
            <a:extLst>
              <a:ext uri="{FF2B5EF4-FFF2-40B4-BE49-F238E27FC236}">
                <a16:creationId xmlns:a16="http://schemas.microsoft.com/office/drawing/2014/main" id="{6983566B-B083-DD3B-5106-4E6F7E9C2F33}"/>
              </a:ext>
            </a:extLst>
          </p:cNvPr>
          <p:cNvSpPr txBox="1"/>
          <p:nvPr/>
        </p:nvSpPr>
        <p:spPr>
          <a:xfrm>
            <a:off x="640080" y="310896"/>
            <a:ext cx="11064240" cy="2492990"/>
          </a:xfrm>
          <a:prstGeom prst="rect">
            <a:avLst/>
          </a:prstGeom>
          <a:noFill/>
        </p:spPr>
        <p:txBody>
          <a:bodyPr wrap="square" rtlCol="0">
            <a:spAutoFit/>
          </a:bodyPr>
          <a:lstStyle/>
          <a:p>
            <a:r>
              <a:rPr lang="en-US" sz="2400" dirty="0">
                <a:solidFill>
                  <a:srgbClr val="C00000"/>
                </a:solidFill>
              </a:rPr>
              <a:t>At First Breath -&gt;  After expansion of lung , PVR</a:t>
            </a:r>
          </a:p>
          <a:p>
            <a:endParaRPr lang="en-US" sz="2400" dirty="0">
              <a:solidFill>
                <a:srgbClr val="C00000"/>
              </a:solidFill>
            </a:endParaRPr>
          </a:p>
          <a:p>
            <a:r>
              <a:rPr lang="en-US" sz="2400" dirty="0">
                <a:solidFill>
                  <a:srgbClr val="C00000"/>
                </a:solidFill>
              </a:rPr>
              <a:t>Increased Pulmonary blood flow -&gt; Increased blood flow across LA</a:t>
            </a:r>
          </a:p>
          <a:p>
            <a:endParaRPr lang="en-US" sz="2400" dirty="0">
              <a:solidFill>
                <a:schemeClr val="bg1"/>
              </a:solidFill>
            </a:endParaRPr>
          </a:p>
          <a:p>
            <a:r>
              <a:rPr lang="en-US" sz="2400" dirty="0">
                <a:solidFill>
                  <a:schemeClr val="bg1"/>
                </a:solidFill>
              </a:rPr>
              <a:t> </a:t>
            </a:r>
          </a:p>
          <a:p>
            <a:endParaRPr lang="en-US" dirty="0">
              <a:solidFill>
                <a:schemeClr val="bg1"/>
              </a:solidFill>
            </a:endParaRPr>
          </a:p>
          <a:p>
            <a:endParaRPr lang="en-US" dirty="0">
              <a:solidFill>
                <a:schemeClr val="bg1"/>
              </a:solidFill>
            </a:endParaRPr>
          </a:p>
        </p:txBody>
      </p:sp>
      <p:sp>
        <p:nvSpPr>
          <p:cNvPr id="19" name="Arrow: Down 18">
            <a:extLst>
              <a:ext uri="{FF2B5EF4-FFF2-40B4-BE49-F238E27FC236}">
                <a16:creationId xmlns:a16="http://schemas.microsoft.com/office/drawing/2014/main" id="{FFB4E0DC-B9ED-61BE-2F07-EE42646E822B}"/>
              </a:ext>
            </a:extLst>
          </p:cNvPr>
          <p:cNvSpPr/>
          <p:nvPr/>
        </p:nvSpPr>
        <p:spPr>
          <a:xfrm>
            <a:off x="7168896" y="310896"/>
            <a:ext cx="280416" cy="60350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C00000"/>
              </a:solidFill>
            </a:endParaRPr>
          </a:p>
        </p:txBody>
      </p:sp>
      <p:sp>
        <p:nvSpPr>
          <p:cNvPr id="21" name="TextBox 20">
            <a:extLst>
              <a:ext uri="{FF2B5EF4-FFF2-40B4-BE49-F238E27FC236}">
                <a16:creationId xmlns:a16="http://schemas.microsoft.com/office/drawing/2014/main" id="{E0FF1AB2-3C5A-92D3-ED1C-5891941BE8D1}"/>
              </a:ext>
            </a:extLst>
          </p:cNvPr>
          <p:cNvSpPr txBox="1"/>
          <p:nvPr/>
        </p:nvSpPr>
        <p:spPr>
          <a:xfrm>
            <a:off x="1097280" y="2075118"/>
            <a:ext cx="10149840" cy="2215991"/>
          </a:xfrm>
          <a:prstGeom prst="rect">
            <a:avLst/>
          </a:prstGeom>
          <a:noFill/>
        </p:spPr>
        <p:txBody>
          <a:bodyPr wrap="square" rtlCol="0">
            <a:spAutoFit/>
          </a:bodyPr>
          <a:lstStyle/>
          <a:p>
            <a:r>
              <a:rPr lang="en-US" sz="2400" dirty="0">
                <a:solidFill>
                  <a:srgbClr val="C00000"/>
                </a:solidFill>
              </a:rPr>
              <a:t>Placenta removed</a:t>
            </a:r>
          </a:p>
          <a:p>
            <a:endParaRPr lang="en-US" sz="2400" dirty="0">
              <a:solidFill>
                <a:srgbClr val="C00000"/>
              </a:solidFill>
            </a:endParaRPr>
          </a:p>
          <a:p>
            <a:r>
              <a:rPr lang="en-US" sz="2400" dirty="0">
                <a:solidFill>
                  <a:srgbClr val="C00000"/>
                </a:solidFill>
              </a:rPr>
              <a:t>   Flow of Blood through DV -&gt; Decreased Venous return</a:t>
            </a:r>
          </a:p>
          <a:p>
            <a:endParaRPr lang="en-US" sz="2400" dirty="0">
              <a:solidFill>
                <a:srgbClr val="C00000"/>
              </a:solidFill>
            </a:endParaRPr>
          </a:p>
          <a:p>
            <a:r>
              <a:rPr lang="en-US" sz="2400" dirty="0">
                <a:solidFill>
                  <a:srgbClr val="C00000"/>
                </a:solidFill>
              </a:rPr>
              <a:t>RA pressure falls</a:t>
            </a:r>
          </a:p>
          <a:p>
            <a:endParaRPr lang="en-IN" dirty="0"/>
          </a:p>
        </p:txBody>
      </p:sp>
      <p:sp>
        <p:nvSpPr>
          <p:cNvPr id="23" name="Arrow: Down 22">
            <a:extLst>
              <a:ext uri="{FF2B5EF4-FFF2-40B4-BE49-F238E27FC236}">
                <a16:creationId xmlns:a16="http://schemas.microsoft.com/office/drawing/2014/main" id="{046590E6-1525-1ED3-F79E-F0005948A484}"/>
              </a:ext>
            </a:extLst>
          </p:cNvPr>
          <p:cNvSpPr/>
          <p:nvPr/>
        </p:nvSpPr>
        <p:spPr>
          <a:xfrm>
            <a:off x="1109472" y="2715732"/>
            <a:ext cx="292608" cy="65836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24" name="Rectangle: Rounded Corners 23">
            <a:extLst>
              <a:ext uri="{FF2B5EF4-FFF2-40B4-BE49-F238E27FC236}">
                <a16:creationId xmlns:a16="http://schemas.microsoft.com/office/drawing/2014/main" id="{88D7D6DC-C125-A187-6BCC-7A96A6173630}"/>
              </a:ext>
            </a:extLst>
          </p:cNvPr>
          <p:cNvSpPr/>
          <p:nvPr/>
        </p:nvSpPr>
        <p:spPr>
          <a:xfrm>
            <a:off x="579682" y="4291109"/>
            <a:ext cx="11032635" cy="2492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Equalization of pressure</a:t>
            </a:r>
          </a:p>
          <a:p>
            <a:pPr algn="ctr"/>
            <a:endParaRPr lang="en-US" sz="2400" dirty="0">
              <a:solidFill>
                <a:srgbClr val="C00000"/>
              </a:solidFill>
            </a:endParaRPr>
          </a:p>
          <a:p>
            <a:pPr algn="ctr"/>
            <a:r>
              <a:rPr lang="en-US" sz="2400" dirty="0">
                <a:solidFill>
                  <a:srgbClr val="C00000"/>
                </a:solidFill>
              </a:rPr>
              <a:t>Flap of FO pushes against interatrial septum</a:t>
            </a:r>
          </a:p>
          <a:p>
            <a:pPr algn="ctr"/>
            <a:endParaRPr lang="en-US" sz="2400" dirty="0">
              <a:solidFill>
                <a:srgbClr val="C00000"/>
              </a:solidFill>
            </a:endParaRPr>
          </a:p>
          <a:p>
            <a:pPr algn="ctr"/>
            <a:r>
              <a:rPr lang="en-US" sz="2400" dirty="0">
                <a:solidFill>
                  <a:srgbClr val="C00000"/>
                </a:solidFill>
              </a:rPr>
              <a:t>Functional closure immediately</a:t>
            </a:r>
          </a:p>
          <a:p>
            <a:pPr algn="ctr"/>
            <a:endParaRPr lang="en-US" sz="2400" dirty="0">
              <a:solidFill>
                <a:srgbClr val="C00000"/>
              </a:solidFill>
            </a:endParaRPr>
          </a:p>
          <a:p>
            <a:pPr algn="ctr"/>
            <a:r>
              <a:rPr lang="en-US" sz="2400" dirty="0">
                <a:solidFill>
                  <a:srgbClr val="C00000"/>
                </a:solidFill>
              </a:rPr>
              <a:t>Anatomic closure occurs later via tissue </a:t>
            </a:r>
            <a:r>
              <a:rPr lang="en-US" sz="2400" dirty="0" err="1">
                <a:solidFill>
                  <a:srgbClr val="C00000"/>
                </a:solidFill>
              </a:rPr>
              <a:t>prolifieration</a:t>
            </a:r>
            <a:r>
              <a:rPr lang="en-US" dirty="0"/>
              <a:t> </a:t>
            </a:r>
          </a:p>
        </p:txBody>
      </p:sp>
    </p:spTree>
    <p:extLst>
      <p:ext uri="{BB962C8B-B14F-4D97-AF65-F5344CB8AC3E}">
        <p14:creationId xmlns:p14="http://schemas.microsoft.com/office/powerpoint/2010/main" val="2318866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0148C-4E22-BD90-46DE-80BF13FE956B}"/>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3A3A4BA0-ECDB-B5C8-641A-16937EE597B2}"/>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45FBE0BD-38C0-FBAC-BF43-1719C8D25D91}"/>
              </a:ext>
            </a:extLst>
          </p:cNvPr>
          <p:cNvSpPr>
            <a:spLocks noGrp="1"/>
          </p:cNvSpPr>
          <p:nvPr>
            <p:ph type="sldNum" sz="quarter" idx="12"/>
          </p:nvPr>
        </p:nvSpPr>
        <p:spPr/>
        <p:txBody>
          <a:bodyPr/>
          <a:lstStyle/>
          <a:p>
            <a:fld id="{FE024F78-56A6-7740-B68D-8D4D026EDF3F}" type="slidenum">
              <a:rPr lang="en-US" smtClean="0"/>
              <a:pPr/>
              <a:t>50</a:t>
            </a:fld>
            <a:endParaRPr lang="en-US" dirty="0"/>
          </a:p>
        </p:txBody>
      </p:sp>
      <p:pic>
        <p:nvPicPr>
          <p:cNvPr id="6" name="Picture 5">
            <a:extLst>
              <a:ext uri="{FF2B5EF4-FFF2-40B4-BE49-F238E27FC236}">
                <a16:creationId xmlns:a16="http://schemas.microsoft.com/office/drawing/2014/main" id="{C292A4BC-DA82-4812-9858-4260B4C503F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43872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171991A-306B-9A2F-CEEE-37F222DE5B76}"/>
              </a:ext>
            </a:extLst>
          </p:cNvPr>
          <p:cNvPicPr>
            <a:picLocks noGrp="1" noChangeAspect="1"/>
          </p:cNvPicPr>
          <p:nvPr>
            <p:ph sz="quarter" idx="25"/>
          </p:nvPr>
        </p:nvPicPr>
        <p:blipFill rotWithShape="1">
          <a:blip r:embed="rId2"/>
          <a:srcRect l="23031" t="25994" r="20667" b="18682"/>
          <a:stretch/>
        </p:blipFill>
        <p:spPr>
          <a:xfrm>
            <a:off x="0" y="0"/>
            <a:ext cx="12192000" cy="6858000"/>
          </a:xfrm>
        </p:spPr>
      </p:pic>
      <p:sp>
        <p:nvSpPr>
          <p:cNvPr id="3" name="Title 2">
            <a:extLst>
              <a:ext uri="{FF2B5EF4-FFF2-40B4-BE49-F238E27FC236}">
                <a16:creationId xmlns:a16="http://schemas.microsoft.com/office/drawing/2014/main" id="{2465036A-0F90-A176-6937-5E1A338CA29C}"/>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828FA43F-0F6D-EB26-5025-68F24661E590}"/>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6800C590-2D8E-0727-B5C5-1D27B5B35180}"/>
              </a:ext>
            </a:extLst>
          </p:cNvPr>
          <p:cNvSpPr>
            <a:spLocks noGrp="1"/>
          </p:cNvSpPr>
          <p:nvPr>
            <p:ph type="sldNum" sz="quarter" idx="12"/>
          </p:nvPr>
        </p:nvSpPr>
        <p:spPr/>
        <p:txBody>
          <a:bodyPr/>
          <a:lstStyle/>
          <a:p>
            <a:fld id="{FE024F78-56A6-7740-B68D-8D4D026EDF3F}" type="slidenum">
              <a:rPr lang="en-US" smtClean="0"/>
              <a:pPr/>
              <a:t>51</a:t>
            </a:fld>
            <a:endParaRPr lang="en-US" dirty="0"/>
          </a:p>
        </p:txBody>
      </p:sp>
    </p:spTree>
    <p:extLst>
      <p:ext uri="{BB962C8B-B14F-4D97-AF65-F5344CB8AC3E}">
        <p14:creationId xmlns:p14="http://schemas.microsoft.com/office/powerpoint/2010/main" val="176258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C41C38F-11D9-4EB6-0BE8-09D09F551678}"/>
              </a:ext>
            </a:extLst>
          </p:cNvPr>
          <p:cNvPicPr>
            <a:picLocks noGrp="1" noChangeAspect="1"/>
          </p:cNvPicPr>
          <p:nvPr>
            <p:ph sz="quarter" idx="25"/>
          </p:nvPr>
        </p:nvPicPr>
        <p:blipFill rotWithShape="1">
          <a:blip r:embed="rId3"/>
          <a:srcRect l="13112" t="77030" r="23680" b="8706"/>
          <a:stretch/>
        </p:blipFill>
        <p:spPr>
          <a:xfrm>
            <a:off x="21580" y="1"/>
            <a:ext cx="12171141" cy="6858000"/>
          </a:xfrm>
        </p:spPr>
      </p:pic>
      <p:sp>
        <p:nvSpPr>
          <p:cNvPr id="3" name="Title 2">
            <a:extLst>
              <a:ext uri="{FF2B5EF4-FFF2-40B4-BE49-F238E27FC236}">
                <a16:creationId xmlns:a16="http://schemas.microsoft.com/office/drawing/2014/main" id="{12EADB65-76B4-7D0D-C7B3-740DD39A7AF8}"/>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6AEA2CD3-831D-8E8C-0D65-4E24003306BD}"/>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FB64F039-9074-584A-6870-551AF75F0BC9}"/>
              </a:ext>
            </a:extLst>
          </p:cNvPr>
          <p:cNvSpPr>
            <a:spLocks noGrp="1"/>
          </p:cNvSpPr>
          <p:nvPr>
            <p:ph type="sldNum" sz="quarter" idx="12"/>
          </p:nvPr>
        </p:nvSpPr>
        <p:spPr/>
        <p:txBody>
          <a:bodyPr/>
          <a:lstStyle/>
          <a:p>
            <a:fld id="{FE024F78-56A6-7740-B68D-8D4D026EDF3F}" type="slidenum">
              <a:rPr lang="en-US" smtClean="0"/>
              <a:pPr/>
              <a:t>52</a:t>
            </a:fld>
            <a:endParaRPr lang="en-US" dirty="0"/>
          </a:p>
        </p:txBody>
      </p:sp>
    </p:spTree>
    <p:extLst>
      <p:ext uri="{BB962C8B-B14F-4D97-AF65-F5344CB8AC3E}">
        <p14:creationId xmlns:p14="http://schemas.microsoft.com/office/powerpoint/2010/main" val="3819701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reen_Recording_20231008_215705_YouTube">
            <a:hlinkClick r:id="" action="ppaction://media"/>
            <a:extLst>
              <a:ext uri="{FF2B5EF4-FFF2-40B4-BE49-F238E27FC236}">
                <a16:creationId xmlns:a16="http://schemas.microsoft.com/office/drawing/2014/main" id="{8169E272-AA7F-C7CA-02E1-264F38B78D73}"/>
              </a:ext>
            </a:extLst>
          </p:cNvPr>
          <p:cNvPicPr>
            <a:picLocks noGrp="1" noChangeAspect="1"/>
          </p:cNvPicPr>
          <p:nvPr>
            <p:ph sz="quarter" idx="25"/>
            <a:videoFile r:link="rId2"/>
            <p:extLst>
              <p:ext uri="{DAA4B4D4-6D71-4841-9C94-3DE7FCFB9230}">
                <p14:media xmlns:p14="http://schemas.microsoft.com/office/powerpoint/2010/main" r:embed="rId1"/>
              </p:ext>
            </p:extLst>
          </p:nvPr>
        </p:nvPicPr>
        <p:blipFill>
          <a:blip r:embed="rId5"/>
          <a:stretch>
            <a:fillRect/>
          </a:stretch>
        </p:blipFill>
        <p:spPr>
          <a:xfrm>
            <a:off x="34188" y="0"/>
            <a:ext cx="12157812" cy="6858000"/>
          </a:xfrm>
        </p:spPr>
      </p:pic>
      <p:sp>
        <p:nvSpPr>
          <p:cNvPr id="3" name="Title 2">
            <a:extLst>
              <a:ext uri="{FF2B5EF4-FFF2-40B4-BE49-F238E27FC236}">
                <a16:creationId xmlns:a16="http://schemas.microsoft.com/office/drawing/2014/main" id="{FD41B6F0-0476-EFFD-168C-34705D1CB7BC}"/>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772F5F0C-CD0C-F140-DF97-9F2431224802}"/>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68B0D54C-2378-6D2B-6CD3-B2C75D506FDA}"/>
              </a:ext>
            </a:extLst>
          </p:cNvPr>
          <p:cNvSpPr>
            <a:spLocks noGrp="1"/>
          </p:cNvSpPr>
          <p:nvPr>
            <p:ph type="sldNum" sz="quarter" idx="12"/>
          </p:nvPr>
        </p:nvSpPr>
        <p:spPr/>
        <p:txBody>
          <a:bodyPr/>
          <a:lstStyle/>
          <a:p>
            <a:fld id="{FE024F78-56A6-7740-B68D-8D4D026EDF3F}" type="slidenum">
              <a:rPr lang="en-US" smtClean="0"/>
              <a:pPr/>
              <a:t>53</a:t>
            </a:fld>
            <a:endParaRPr lang="en-US" dirty="0"/>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A6700695-660D-1523-D0B5-87AFBDDC010A}"/>
                  </a:ext>
                </a:extLst>
              </p14:cNvPr>
              <p14:cNvContentPartPr/>
              <p14:nvPr/>
            </p14:nvContentPartPr>
            <p14:xfrm>
              <a:off x="3640320" y="4475880"/>
              <a:ext cx="3221640" cy="664200"/>
            </p14:xfrm>
          </p:contentPart>
        </mc:Choice>
        <mc:Fallback xmlns="">
          <p:pic>
            <p:nvPicPr>
              <p:cNvPr id="2" name="Ink 1">
                <a:extLst>
                  <a:ext uri="{FF2B5EF4-FFF2-40B4-BE49-F238E27FC236}">
                    <a16:creationId xmlns:a16="http://schemas.microsoft.com/office/drawing/2014/main" id="{A6700695-660D-1523-D0B5-87AFBDDC010A}"/>
                  </a:ext>
                </a:extLst>
              </p:cNvPr>
              <p:cNvPicPr/>
              <p:nvPr/>
            </p:nvPicPr>
            <p:blipFill>
              <a:blip r:embed="rId7"/>
              <a:stretch>
                <a:fillRect/>
              </a:stretch>
            </p:blipFill>
            <p:spPr>
              <a:xfrm>
                <a:off x="3630960" y="4466520"/>
                <a:ext cx="3240360" cy="682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0DA451AD-10B0-6E13-4D81-9E3E2F06CA0D}"/>
                  </a:ext>
                </a:extLst>
              </p14:cNvPr>
              <p14:cNvContentPartPr/>
              <p14:nvPr/>
            </p14:nvContentPartPr>
            <p14:xfrm>
              <a:off x="4044600" y="5009760"/>
              <a:ext cx="3987360" cy="72720"/>
            </p14:xfrm>
          </p:contentPart>
        </mc:Choice>
        <mc:Fallback xmlns="">
          <p:pic>
            <p:nvPicPr>
              <p:cNvPr id="7" name="Ink 6">
                <a:extLst>
                  <a:ext uri="{FF2B5EF4-FFF2-40B4-BE49-F238E27FC236}">
                    <a16:creationId xmlns:a16="http://schemas.microsoft.com/office/drawing/2014/main" id="{0DA451AD-10B0-6E13-4D81-9E3E2F06CA0D}"/>
                  </a:ext>
                </a:extLst>
              </p:cNvPr>
              <p:cNvPicPr/>
              <p:nvPr/>
            </p:nvPicPr>
            <p:blipFill>
              <a:blip r:embed="rId9"/>
              <a:stretch>
                <a:fillRect/>
              </a:stretch>
            </p:blipFill>
            <p:spPr>
              <a:xfrm>
                <a:off x="4035240" y="5000400"/>
                <a:ext cx="4006080" cy="91440"/>
              </a:xfrm>
              <a:prstGeom prst="rect">
                <a:avLst/>
              </a:prstGeom>
            </p:spPr>
          </p:pic>
        </mc:Fallback>
      </mc:AlternateContent>
    </p:spTree>
    <p:extLst>
      <p:ext uri="{BB962C8B-B14F-4D97-AF65-F5344CB8AC3E}">
        <p14:creationId xmlns:p14="http://schemas.microsoft.com/office/powerpoint/2010/main" val="305898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CACDB7-ADE7-23E4-3AB8-61A974EF38B3}"/>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CAEB4CE7-D1F1-1E1F-2747-05B14FC6D2C0}"/>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44E03016-F908-646A-D1F6-3677E723C6AA}"/>
              </a:ext>
            </a:extLst>
          </p:cNvPr>
          <p:cNvSpPr>
            <a:spLocks noGrp="1"/>
          </p:cNvSpPr>
          <p:nvPr>
            <p:ph type="sldNum" sz="quarter" idx="12"/>
          </p:nvPr>
        </p:nvSpPr>
        <p:spPr/>
        <p:txBody>
          <a:bodyPr/>
          <a:lstStyle/>
          <a:p>
            <a:fld id="{FE024F78-56A6-7740-B68D-8D4D026EDF3F}" type="slidenum">
              <a:rPr lang="en-US" smtClean="0"/>
              <a:pPr/>
              <a:t>54</a:t>
            </a:fld>
            <a:endParaRPr lang="en-US" dirty="0"/>
          </a:p>
        </p:txBody>
      </p:sp>
      <p:pic>
        <p:nvPicPr>
          <p:cNvPr id="6" name="Screen_Recording_20231008_221831_Chrome">
            <a:hlinkClick r:id="" action="ppaction://media"/>
            <a:extLst>
              <a:ext uri="{FF2B5EF4-FFF2-40B4-BE49-F238E27FC236}">
                <a16:creationId xmlns:a16="http://schemas.microsoft.com/office/drawing/2014/main" id="{2B1E905A-CF69-E332-A875-56AACF1981D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0322" b="12713"/>
          <a:stretch/>
        </p:blipFill>
        <p:spPr>
          <a:xfrm>
            <a:off x="1773539" y="58576"/>
            <a:ext cx="9430479" cy="6740848"/>
          </a:xfrm>
          <a:prstGeom prst="rect">
            <a:avLst/>
          </a:prstGeom>
        </p:spPr>
      </p:pic>
    </p:spTree>
    <p:extLst>
      <p:ext uri="{BB962C8B-B14F-4D97-AF65-F5344CB8AC3E}">
        <p14:creationId xmlns:p14="http://schemas.microsoft.com/office/powerpoint/2010/main" val="31782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AB1758-32B3-8841-EDB0-D72939AD2A15}"/>
              </a:ext>
            </a:extLst>
          </p:cNvPr>
          <p:cNvSpPr>
            <a:spLocks noGrp="1"/>
          </p:cNvSpPr>
          <p:nvPr>
            <p:ph type="title"/>
          </p:nvPr>
        </p:nvSpPr>
        <p:spPr/>
        <p:txBody>
          <a:bodyPr/>
          <a:lstStyle/>
          <a:p>
            <a:r>
              <a:rPr lang="en-US" dirty="0">
                <a:latin typeface="Algerian" panose="04020705040A02060702" pitchFamily="82" charset="0"/>
              </a:rPr>
              <a:t>Treatment</a:t>
            </a:r>
            <a:endParaRPr lang="en-IN" dirty="0">
              <a:latin typeface="Algerian" panose="04020705040A02060702" pitchFamily="82" charset="0"/>
            </a:endParaRPr>
          </a:p>
        </p:txBody>
      </p:sp>
      <p:sp>
        <p:nvSpPr>
          <p:cNvPr id="4" name="Footer Placeholder 3">
            <a:extLst>
              <a:ext uri="{FF2B5EF4-FFF2-40B4-BE49-F238E27FC236}">
                <a16:creationId xmlns:a16="http://schemas.microsoft.com/office/drawing/2014/main" id="{D1CE9CBC-8A3C-A8A8-24DF-FA96F59ABCA0}"/>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BA31DF49-8B51-D7ED-F3DE-6C131CAFB082}"/>
              </a:ext>
            </a:extLst>
          </p:cNvPr>
          <p:cNvSpPr>
            <a:spLocks noGrp="1"/>
          </p:cNvSpPr>
          <p:nvPr>
            <p:ph type="sldNum" sz="quarter" idx="12"/>
          </p:nvPr>
        </p:nvSpPr>
        <p:spPr/>
        <p:txBody>
          <a:bodyPr/>
          <a:lstStyle/>
          <a:p>
            <a:fld id="{FE024F78-56A6-7740-B68D-8D4D026EDF3F}" type="slidenum">
              <a:rPr lang="en-US" smtClean="0"/>
              <a:pPr/>
              <a:t>55</a:t>
            </a:fld>
            <a:endParaRPr lang="en-US" dirty="0"/>
          </a:p>
        </p:txBody>
      </p:sp>
      <p:sp>
        <p:nvSpPr>
          <p:cNvPr id="6" name="TextBox 5">
            <a:extLst>
              <a:ext uri="{FF2B5EF4-FFF2-40B4-BE49-F238E27FC236}">
                <a16:creationId xmlns:a16="http://schemas.microsoft.com/office/drawing/2014/main" id="{C82634D4-38C7-D139-7180-672951F78552}"/>
              </a:ext>
            </a:extLst>
          </p:cNvPr>
          <p:cNvSpPr txBox="1"/>
          <p:nvPr/>
        </p:nvSpPr>
        <p:spPr>
          <a:xfrm>
            <a:off x="1184223" y="1690688"/>
            <a:ext cx="10699948" cy="3539430"/>
          </a:xfrm>
          <a:prstGeom prst="rect">
            <a:avLst/>
          </a:prstGeom>
          <a:noFill/>
        </p:spPr>
        <p:txBody>
          <a:bodyPr wrap="square" rtlCol="0">
            <a:spAutoFit/>
          </a:bodyPr>
          <a:lstStyle/>
          <a:p>
            <a:r>
              <a:rPr lang="en-US" sz="3200" dirty="0">
                <a:solidFill>
                  <a:schemeClr val="bg1"/>
                </a:solidFill>
                <a:latin typeface="Copperplate Gothic Bold" panose="020E0705020206020404" pitchFamily="34" charset="0"/>
              </a:rPr>
              <a:t>SYMPTOMATIC NEONATES</a:t>
            </a:r>
          </a:p>
          <a:p>
            <a:endParaRPr lang="en-US" sz="3200" dirty="0">
              <a:solidFill>
                <a:schemeClr val="bg1"/>
              </a:solidFill>
            </a:endParaRPr>
          </a:p>
          <a:p>
            <a:r>
              <a:rPr lang="en-US" sz="3200" dirty="0">
                <a:solidFill>
                  <a:schemeClr val="bg1"/>
                </a:solidFill>
              </a:rPr>
              <a:t>	</a:t>
            </a:r>
            <a:r>
              <a:rPr lang="en-US" sz="3200" dirty="0">
                <a:solidFill>
                  <a:schemeClr val="bg1"/>
                </a:solidFill>
                <a:latin typeface="Arial Narrow" panose="020B0606020202030204" pitchFamily="34" charset="0"/>
              </a:rPr>
              <a:t>   Start PGE1</a:t>
            </a:r>
          </a:p>
          <a:p>
            <a:r>
              <a:rPr lang="en-US" sz="3200" dirty="0">
                <a:solidFill>
                  <a:schemeClr val="bg1"/>
                </a:solidFill>
                <a:latin typeface="Arial Narrow" panose="020B0606020202030204" pitchFamily="34" charset="0"/>
              </a:rPr>
              <a:t>	   Inotropes</a:t>
            </a:r>
          </a:p>
          <a:p>
            <a:endParaRPr lang="en-US" sz="3200" dirty="0">
              <a:solidFill>
                <a:schemeClr val="bg1"/>
              </a:solidFill>
              <a:latin typeface="Arial Narrow" panose="020B0606020202030204" pitchFamily="34" charset="0"/>
            </a:endParaRPr>
          </a:p>
          <a:p>
            <a:r>
              <a:rPr lang="en-US" sz="3200" dirty="0">
                <a:solidFill>
                  <a:schemeClr val="bg1"/>
                </a:solidFill>
                <a:latin typeface="Arial Narrow" panose="020B0606020202030204" pitchFamily="34" charset="0"/>
              </a:rPr>
              <a:t>Monitor Urine Output</a:t>
            </a:r>
          </a:p>
          <a:p>
            <a:r>
              <a:rPr lang="en-US" sz="3200" dirty="0">
                <a:solidFill>
                  <a:schemeClr val="bg1"/>
                </a:solidFill>
                <a:latin typeface="Arial Narrow" panose="020B0606020202030204" pitchFamily="34" charset="0"/>
              </a:rPr>
              <a:t>NPO- Reduce risk of NEC</a:t>
            </a:r>
            <a:endParaRPr lang="en-IN" sz="3200" dirty="0">
              <a:solidFill>
                <a:schemeClr val="bg1"/>
              </a:solidFill>
              <a:latin typeface="Arial Narrow" panose="020B0606020202030204" pitchFamily="34" charset="0"/>
            </a:endParaRPr>
          </a:p>
        </p:txBody>
      </p:sp>
      <p:sp>
        <p:nvSpPr>
          <p:cNvPr id="7" name="Arrow: Down 6">
            <a:extLst>
              <a:ext uri="{FF2B5EF4-FFF2-40B4-BE49-F238E27FC236}">
                <a16:creationId xmlns:a16="http://schemas.microsoft.com/office/drawing/2014/main" id="{10497130-F24F-C932-2678-3B0A70320CB8}"/>
              </a:ext>
            </a:extLst>
          </p:cNvPr>
          <p:cNvSpPr/>
          <p:nvPr/>
        </p:nvSpPr>
        <p:spPr>
          <a:xfrm>
            <a:off x="3357797" y="2263515"/>
            <a:ext cx="524655" cy="449705"/>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8" name="Rectangle: Rounded Corners 7">
            <a:extLst>
              <a:ext uri="{FF2B5EF4-FFF2-40B4-BE49-F238E27FC236}">
                <a16:creationId xmlns:a16="http://schemas.microsoft.com/office/drawing/2014/main" id="{0F641E5F-2014-C688-4B3A-8ADB95EE14E0}"/>
              </a:ext>
            </a:extLst>
          </p:cNvPr>
          <p:cNvSpPr/>
          <p:nvPr/>
        </p:nvSpPr>
        <p:spPr>
          <a:xfrm>
            <a:off x="6385810" y="2563318"/>
            <a:ext cx="4979141" cy="3792512"/>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solidFill>
                <a:schemeClr val="bg1"/>
              </a:solidFill>
            </a:endParaRPr>
          </a:p>
          <a:p>
            <a:pPr algn="ctr"/>
            <a:r>
              <a:rPr lang="en-US" dirty="0">
                <a:solidFill>
                  <a:schemeClr val="bg1"/>
                </a:solidFill>
              </a:rPr>
              <a:t>It is helpful to maintain ductal patency whenever possible.</a:t>
            </a:r>
          </a:p>
          <a:p>
            <a:pPr algn="ctr"/>
            <a:endParaRPr lang="en-US" dirty="0"/>
          </a:p>
          <a:p>
            <a:pPr algn="ctr"/>
            <a:r>
              <a:rPr lang="en-US" sz="2400" dirty="0">
                <a:solidFill>
                  <a:srgbClr val="FF0000"/>
                </a:solidFill>
                <a:latin typeface="Copperplate Gothic Bold" panose="020E0705020206020404" pitchFamily="34" charset="0"/>
              </a:rPr>
              <a:t>WHAT TO AVOID?</a:t>
            </a:r>
          </a:p>
          <a:p>
            <a:pPr algn="ctr"/>
            <a:endParaRPr lang="en-US" sz="2400" dirty="0">
              <a:solidFill>
                <a:srgbClr val="FF0000"/>
              </a:solidFill>
              <a:latin typeface="Copperplate Gothic Bold" panose="020E0705020206020404" pitchFamily="34" charset="0"/>
            </a:endParaRPr>
          </a:p>
          <a:p>
            <a:pPr algn="ctr"/>
            <a:r>
              <a:rPr lang="en-US" sz="2400" dirty="0">
                <a:solidFill>
                  <a:srgbClr val="FF0000"/>
                </a:solidFill>
                <a:latin typeface="Copperplate Gothic Bold" panose="020E0705020206020404" pitchFamily="34" charset="0"/>
              </a:rPr>
              <a:t>Avoid hyperventilation and high FiO2 .</a:t>
            </a:r>
          </a:p>
          <a:p>
            <a:pPr algn="ctr"/>
            <a:endParaRPr lang="en-US" sz="2400" dirty="0">
              <a:solidFill>
                <a:srgbClr val="FF0000"/>
              </a:solidFill>
              <a:latin typeface="Copperplate Gothic Bold" panose="020E0705020206020404" pitchFamily="34" charset="0"/>
            </a:endParaRPr>
          </a:p>
          <a:p>
            <a:pPr algn="ctr"/>
            <a:r>
              <a:rPr lang="en-US" sz="2400" dirty="0">
                <a:solidFill>
                  <a:srgbClr val="FF0000"/>
                </a:solidFill>
                <a:latin typeface="Copperplate Gothic Bold" panose="020E0705020206020404" pitchFamily="34" charset="0"/>
              </a:rPr>
              <a:t>Vasodilators should also be avoided. </a:t>
            </a:r>
            <a:endParaRPr lang="en-IN" sz="2400" dirty="0">
              <a:solidFill>
                <a:srgbClr val="FF0000"/>
              </a:solidFill>
              <a:latin typeface="Copperplate Gothic Bold" panose="020E0705020206020404" pitchFamily="34" charset="0"/>
            </a:endParaRPr>
          </a:p>
        </p:txBody>
      </p:sp>
      <p:sp>
        <p:nvSpPr>
          <p:cNvPr id="2" name="TextBox 1">
            <a:extLst>
              <a:ext uri="{FF2B5EF4-FFF2-40B4-BE49-F238E27FC236}">
                <a16:creationId xmlns:a16="http://schemas.microsoft.com/office/drawing/2014/main" id="{154687EC-557E-111B-F6DD-8D6478E79EB3}"/>
              </a:ext>
            </a:extLst>
          </p:cNvPr>
          <p:cNvSpPr txBox="1"/>
          <p:nvPr/>
        </p:nvSpPr>
        <p:spPr>
          <a:xfrm>
            <a:off x="4451205" y="2563318"/>
            <a:ext cx="2178195" cy="1477328"/>
          </a:xfrm>
          <a:prstGeom prst="rect">
            <a:avLst/>
          </a:prstGeom>
          <a:noFill/>
        </p:spPr>
        <p:txBody>
          <a:bodyPr wrap="square" rtlCol="0">
            <a:spAutoFit/>
          </a:bodyPr>
          <a:lstStyle/>
          <a:p>
            <a:r>
              <a:rPr lang="en-US" dirty="0">
                <a:solidFill>
                  <a:schemeClr val="bg1"/>
                </a:solidFill>
              </a:rPr>
              <a:t>0.05-0.1 mcg/kg/min</a:t>
            </a:r>
          </a:p>
          <a:p>
            <a:endParaRPr lang="en-US" dirty="0">
              <a:solidFill>
                <a:schemeClr val="bg1"/>
              </a:solidFill>
            </a:endParaRPr>
          </a:p>
          <a:p>
            <a:endParaRPr lang="en-US" dirty="0">
              <a:solidFill>
                <a:schemeClr val="bg1"/>
              </a:solidFill>
            </a:endParaRPr>
          </a:p>
          <a:p>
            <a:r>
              <a:rPr lang="en-US" dirty="0">
                <a:solidFill>
                  <a:schemeClr val="bg1"/>
                </a:solidFill>
              </a:rPr>
              <a:t>0.2mcg/kg/min</a:t>
            </a:r>
            <a:endParaRPr lang="en-IN" dirty="0">
              <a:solidFill>
                <a:schemeClr val="bg1"/>
              </a:solidFill>
            </a:endParaRPr>
          </a:p>
        </p:txBody>
      </p:sp>
      <p:sp>
        <p:nvSpPr>
          <p:cNvPr id="9" name="Arrow: Striped Right 8">
            <a:extLst>
              <a:ext uri="{FF2B5EF4-FFF2-40B4-BE49-F238E27FC236}">
                <a16:creationId xmlns:a16="http://schemas.microsoft.com/office/drawing/2014/main" id="{263E4914-293F-73A7-A705-558A7A11E2EC}"/>
              </a:ext>
            </a:extLst>
          </p:cNvPr>
          <p:cNvSpPr/>
          <p:nvPr/>
        </p:nvSpPr>
        <p:spPr>
          <a:xfrm rot="5400000">
            <a:off x="4964151" y="3261360"/>
            <a:ext cx="507009" cy="36576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671474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9E10D-B516-10DA-D07F-A331F6C10657}"/>
              </a:ext>
            </a:extLst>
          </p:cNvPr>
          <p:cNvSpPr>
            <a:spLocks noGrp="1"/>
          </p:cNvSpPr>
          <p:nvPr>
            <p:ph type="title"/>
          </p:nvPr>
        </p:nvSpPr>
        <p:spPr/>
        <p:txBody>
          <a:bodyPr/>
          <a:lstStyle/>
          <a:p>
            <a:r>
              <a:rPr lang="en-US" dirty="0">
                <a:latin typeface="Agency FB" panose="020B0503020202020204" pitchFamily="34" charset="0"/>
              </a:rPr>
              <a:t>Side effects of PGE1</a:t>
            </a:r>
            <a:endParaRPr lang="en-IN" dirty="0">
              <a:latin typeface="Agency FB" panose="020B0503020202020204" pitchFamily="34" charset="0"/>
            </a:endParaRPr>
          </a:p>
        </p:txBody>
      </p:sp>
      <p:sp>
        <p:nvSpPr>
          <p:cNvPr id="4" name="Footer Placeholder 3">
            <a:extLst>
              <a:ext uri="{FF2B5EF4-FFF2-40B4-BE49-F238E27FC236}">
                <a16:creationId xmlns:a16="http://schemas.microsoft.com/office/drawing/2014/main" id="{7122F05D-8960-8CB0-8544-063D1B3AC916}"/>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013441D2-BD04-1124-9257-9340C3BF2C16}"/>
              </a:ext>
            </a:extLst>
          </p:cNvPr>
          <p:cNvSpPr>
            <a:spLocks noGrp="1"/>
          </p:cNvSpPr>
          <p:nvPr>
            <p:ph type="sldNum" sz="quarter" idx="12"/>
          </p:nvPr>
        </p:nvSpPr>
        <p:spPr/>
        <p:txBody>
          <a:bodyPr/>
          <a:lstStyle/>
          <a:p>
            <a:fld id="{FE024F78-56A6-7740-B68D-8D4D026EDF3F}" type="slidenum">
              <a:rPr lang="en-US" smtClean="0"/>
              <a:pPr/>
              <a:t>56</a:t>
            </a:fld>
            <a:endParaRPr lang="en-US" dirty="0"/>
          </a:p>
        </p:txBody>
      </p:sp>
      <p:sp>
        <p:nvSpPr>
          <p:cNvPr id="7" name="TextBox 6">
            <a:extLst>
              <a:ext uri="{FF2B5EF4-FFF2-40B4-BE49-F238E27FC236}">
                <a16:creationId xmlns:a16="http://schemas.microsoft.com/office/drawing/2014/main" id="{B720FEC0-3EBB-AA7B-A9CC-2747FEE85D30}"/>
              </a:ext>
            </a:extLst>
          </p:cNvPr>
          <p:cNvSpPr txBox="1"/>
          <p:nvPr/>
        </p:nvSpPr>
        <p:spPr>
          <a:xfrm>
            <a:off x="960120" y="2240280"/>
            <a:ext cx="8180851" cy="3539430"/>
          </a:xfrm>
          <a:prstGeom prst="rect">
            <a:avLst/>
          </a:prstGeom>
          <a:noFill/>
        </p:spPr>
        <p:txBody>
          <a:bodyPr wrap="square" rtlCol="0">
            <a:spAutoFit/>
          </a:bodyPr>
          <a:lstStyle/>
          <a:p>
            <a:pPr marL="342900" indent="-342900">
              <a:buAutoNum type="arabicParenR"/>
            </a:pPr>
            <a:r>
              <a:rPr lang="en-US" sz="3200" dirty="0">
                <a:solidFill>
                  <a:schemeClr val="bg1"/>
                </a:solidFill>
                <a:latin typeface="Agency FB" panose="020B0503020202020204" pitchFamily="34" charset="0"/>
              </a:rPr>
              <a:t>Apnea</a:t>
            </a:r>
          </a:p>
          <a:p>
            <a:pPr marL="342900" indent="-342900">
              <a:buAutoNum type="arabicParenR"/>
            </a:pPr>
            <a:r>
              <a:rPr lang="en-US" sz="3200" dirty="0">
                <a:solidFill>
                  <a:schemeClr val="bg1"/>
                </a:solidFill>
                <a:latin typeface="Agency FB" panose="020B0503020202020204" pitchFamily="34" charset="0"/>
              </a:rPr>
              <a:t>Cutaneous Vasodilation</a:t>
            </a:r>
          </a:p>
          <a:p>
            <a:pPr marL="342900" indent="-342900">
              <a:buAutoNum type="arabicParenR"/>
            </a:pPr>
            <a:r>
              <a:rPr lang="en-US" sz="3200" dirty="0">
                <a:solidFill>
                  <a:schemeClr val="bg1"/>
                </a:solidFill>
                <a:latin typeface="Agency FB" panose="020B0503020202020204" pitchFamily="34" charset="0"/>
              </a:rPr>
              <a:t>Hypotension</a:t>
            </a:r>
          </a:p>
          <a:p>
            <a:pPr marL="342900" indent="-342900">
              <a:buAutoNum type="arabicParenR"/>
            </a:pPr>
            <a:r>
              <a:rPr lang="en-US" sz="3200" dirty="0">
                <a:solidFill>
                  <a:schemeClr val="bg1"/>
                </a:solidFill>
                <a:latin typeface="Agency FB" panose="020B0503020202020204" pitchFamily="34" charset="0"/>
              </a:rPr>
              <a:t>Fever</a:t>
            </a:r>
          </a:p>
          <a:p>
            <a:pPr marL="342900" indent="-342900">
              <a:buAutoNum type="arabicParenR"/>
            </a:pPr>
            <a:r>
              <a:rPr lang="en-US" sz="3200" dirty="0">
                <a:solidFill>
                  <a:schemeClr val="bg1"/>
                </a:solidFill>
                <a:latin typeface="Agency FB" panose="020B0503020202020204" pitchFamily="34" charset="0"/>
              </a:rPr>
              <a:t>Increased Infection</a:t>
            </a:r>
          </a:p>
          <a:p>
            <a:pPr marL="342900" indent="-342900">
              <a:buAutoNum type="arabicParenR"/>
            </a:pPr>
            <a:r>
              <a:rPr lang="en-US" sz="3200" dirty="0">
                <a:solidFill>
                  <a:schemeClr val="bg1"/>
                </a:solidFill>
                <a:latin typeface="Agency FB" panose="020B0503020202020204" pitchFamily="34" charset="0"/>
              </a:rPr>
              <a:t>Metabolic derangements</a:t>
            </a:r>
          </a:p>
          <a:p>
            <a:pPr marL="342900" indent="-342900">
              <a:buAutoNum type="arabicParenR"/>
            </a:pPr>
            <a:r>
              <a:rPr lang="en-US" sz="3200" dirty="0">
                <a:solidFill>
                  <a:schemeClr val="bg1"/>
                </a:solidFill>
                <a:latin typeface="Agency FB" panose="020B0503020202020204" pitchFamily="34" charset="0"/>
              </a:rPr>
              <a:t>Necrotizing enterocolitis</a:t>
            </a:r>
            <a:endParaRPr lang="en-IN" sz="3200"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3232947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88D53-0BAB-95B6-9343-FCDE203C8031}"/>
              </a:ext>
            </a:extLst>
          </p:cNvPr>
          <p:cNvSpPr>
            <a:spLocks noGrp="1"/>
          </p:cNvSpPr>
          <p:nvPr>
            <p:ph sz="quarter" idx="25"/>
          </p:nvPr>
        </p:nvSpPr>
        <p:spPr>
          <a:solidFill>
            <a:srgbClr val="002060">
              <a:alpha val="24000"/>
            </a:srgbClr>
          </a:solidFill>
        </p:spPr>
        <p:txBody>
          <a:bodyPr/>
          <a:lstStyle/>
          <a:p>
            <a:r>
              <a:rPr lang="en-US" dirty="0"/>
              <a:t>Mechanical ventilation </a:t>
            </a:r>
          </a:p>
          <a:p>
            <a:endParaRPr lang="en-US" dirty="0"/>
          </a:p>
          <a:p>
            <a:r>
              <a:rPr lang="en-US" dirty="0"/>
              <a:t>VSD+COA -Lowered FiO2 to Maintain Spo2-85%</a:t>
            </a:r>
          </a:p>
          <a:p>
            <a:r>
              <a:rPr lang="en-US" dirty="0"/>
              <a:t>(avoid Drop in PVR) And </a:t>
            </a:r>
            <a:r>
              <a:rPr lang="en-US" dirty="0" err="1"/>
              <a:t>Qp</a:t>
            </a:r>
            <a:r>
              <a:rPr lang="en-US" dirty="0"/>
              <a:t> : Qs =1:1</a:t>
            </a:r>
          </a:p>
          <a:p>
            <a:endParaRPr lang="en-US" dirty="0"/>
          </a:p>
          <a:p>
            <a:r>
              <a:rPr lang="en-US" dirty="0"/>
              <a:t>Acidosis(0.5-1 </a:t>
            </a:r>
            <a:r>
              <a:rPr lang="en-US" dirty="0" err="1"/>
              <a:t>Meq</a:t>
            </a:r>
            <a:r>
              <a:rPr lang="en-US" dirty="0"/>
              <a:t>/kg HCO3) and electrolyte balance corrected</a:t>
            </a:r>
          </a:p>
          <a:p>
            <a:endParaRPr lang="en-US" dirty="0"/>
          </a:p>
          <a:p>
            <a:r>
              <a:rPr lang="en-US" dirty="0"/>
              <a:t>Cautious correction of Hypotension </a:t>
            </a:r>
            <a:r>
              <a:rPr lang="en-US" dirty="0">
                <a:sym typeface="Wingdings" panose="05000000000000000000" pitchFamily="2" charset="2"/>
              </a:rPr>
              <a:t> attributed to obstruction and LV failure rather than hypovolemia</a:t>
            </a:r>
            <a:endParaRPr lang="en-US" dirty="0"/>
          </a:p>
          <a:p>
            <a:endParaRPr lang="en-IN" dirty="0"/>
          </a:p>
        </p:txBody>
      </p:sp>
      <p:sp>
        <p:nvSpPr>
          <p:cNvPr id="3" name="Title 2">
            <a:extLst>
              <a:ext uri="{FF2B5EF4-FFF2-40B4-BE49-F238E27FC236}">
                <a16:creationId xmlns:a16="http://schemas.microsoft.com/office/drawing/2014/main" id="{91C90A9E-C5DC-8194-3D25-DCEC5AD8378F}"/>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D1277027-4354-FC4E-B42C-8B5540E1084B}"/>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9C932FED-4AA1-8CA9-7656-0AF5E739B439}"/>
              </a:ext>
            </a:extLst>
          </p:cNvPr>
          <p:cNvSpPr>
            <a:spLocks noGrp="1"/>
          </p:cNvSpPr>
          <p:nvPr>
            <p:ph type="sldNum" sz="quarter" idx="12"/>
          </p:nvPr>
        </p:nvSpPr>
        <p:spPr/>
        <p:txBody>
          <a:bodyPr/>
          <a:lstStyle/>
          <a:p>
            <a:fld id="{FE024F78-56A6-7740-B68D-8D4D026EDF3F}" type="slidenum">
              <a:rPr lang="en-US" smtClean="0"/>
              <a:pPr/>
              <a:t>57</a:t>
            </a:fld>
            <a:endParaRPr lang="en-US" dirty="0"/>
          </a:p>
        </p:txBody>
      </p:sp>
    </p:spTree>
    <p:extLst>
      <p:ext uri="{BB962C8B-B14F-4D97-AF65-F5344CB8AC3E}">
        <p14:creationId xmlns:p14="http://schemas.microsoft.com/office/powerpoint/2010/main" val="2121414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180B0E-28F3-B67D-87FA-A53360649DAB}"/>
              </a:ext>
            </a:extLst>
          </p:cNvPr>
          <p:cNvSpPr>
            <a:spLocks noGrp="1"/>
          </p:cNvSpPr>
          <p:nvPr>
            <p:ph sz="quarter" idx="25"/>
          </p:nvPr>
        </p:nvSpPr>
        <p:spPr>
          <a:xfrm>
            <a:off x="834077" y="1705686"/>
            <a:ext cx="11542980" cy="5174811"/>
          </a:xfrm>
          <a:solidFill>
            <a:srgbClr val="002060">
              <a:alpha val="22000"/>
            </a:srgbClr>
          </a:solidFill>
        </p:spPr>
        <p:txBody>
          <a:bodyPr/>
          <a:lstStyle/>
          <a:p>
            <a:r>
              <a:rPr lang="en-US" dirty="0"/>
              <a:t>Fluid loss from Capillary leak		       </a:t>
            </a:r>
          </a:p>
          <a:p>
            <a:r>
              <a:rPr lang="en-US" dirty="0"/>
              <a:t>Systemic Vasodilation after PGE1</a:t>
            </a:r>
          </a:p>
          <a:p>
            <a:endParaRPr lang="en-US" dirty="0"/>
          </a:p>
          <a:p>
            <a:r>
              <a:rPr lang="en-US" dirty="0"/>
              <a:t>Responding to PgE1</a:t>
            </a:r>
            <a:r>
              <a:rPr lang="en-US" dirty="0">
                <a:sym typeface="Wingdings" panose="05000000000000000000" pitchFamily="2" charset="2"/>
              </a:rPr>
              <a:t> </a:t>
            </a:r>
            <a:r>
              <a:rPr lang="en-US" dirty="0">
                <a:solidFill>
                  <a:schemeClr val="bg1"/>
                </a:solidFill>
                <a:sym typeface="Wingdings" panose="05000000000000000000" pitchFamily="2" charset="2"/>
              </a:rPr>
              <a:t>Fluid restriction ( 70-80% of </a:t>
            </a:r>
            <a:r>
              <a:rPr lang="en-US" dirty="0" err="1">
                <a:solidFill>
                  <a:schemeClr val="bg1"/>
                </a:solidFill>
                <a:sym typeface="Wingdings" panose="05000000000000000000" pitchFamily="2" charset="2"/>
              </a:rPr>
              <a:t>Maint.Fluid</a:t>
            </a:r>
            <a:r>
              <a:rPr lang="en-US" dirty="0">
                <a:solidFill>
                  <a:schemeClr val="bg1"/>
                </a:solidFill>
                <a:sym typeface="Wingdings" panose="05000000000000000000" pitchFamily="2" charset="2"/>
              </a:rPr>
              <a:t> )</a:t>
            </a:r>
          </a:p>
          <a:p>
            <a:endParaRPr lang="en-US" dirty="0">
              <a:sym typeface="Wingdings" panose="05000000000000000000" pitchFamily="2" charset="2"/>
            </a:endParaRPr>
          </a:p>
          <a:p>
            <a:endParaRPr lang="en-US" dirty="0">
              <a:sym typeface="Wingdings" panose="05000000000000000000" pitchFamily="2" charset="2"/>
            </a:endParaRPr>
          </a:p>
          <a:p>
            <a:endParaRPr lang="en-IN" dirty="0"/>
          </a:p>
        </p:txBody>
      </p:sp>
      <p:sp>
        <p:nvSpPr>
          <p:cNvPr id="3" name="Title 2">
            <a:extLst>
              <a:ext uri="{FF2B5EF4-FFF2-40B4-BE49-F238E27FC236}">
                <a16:creationId xmlns:a16="http://schemas.microsoft.com/office/drawing/2014/main" id="{EE98552B-0B7A-8AE7-0F00-AEC2AC5B977C}"/>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AA5A7D37-68A3-4C8A-5341-CD5F18F6CD1F}"/>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D8A8BCA-BD50-8B5D-21ED-876C8E043E43}"/>
              </a:ext>
            </a:extLst>
          </p:cNvPr>
          <p:cNvSpPr>
            <a:spLocks noGrp="1"/>
          </p:cNvSpPr>
          <p:nvPr>
            <p:ph type="sldNum" sz="quarter" idx="12"/>
          </p:nvPr>
        </p:nvSpPr>
        <p:spPr/>
        <p:txBody>
          <a:bodyPr/>
          <a:lstStyle/>
          <a:p>
            <a:fld id="{FE024F78-56A6-7740-B68D-8D4D026EDF3F}" type="slidenum">
              <a:rPr lang="en-US" smtClean="0"/>
              <a:pPr/>
              <a:t>58</a:t>
            </a:fld>
            <a:endParaRPr lang="en-US" dirty="0"/>
          </a:p>
        </p:txBody>
      </p:sp>
      <p:sp>
        <p:nvSpPr>
          <p:cNvPr id="6" name="Arrow: Chevron 5">
            <a:extLst>
              <a:ext uri="{FF2B5EF4-FFF2-40B4-BE49-F238E27FC236}">
                <a16:creationId xmlns:a16="http://schemas.microsoft.com/office/drawing/2014/main" id="{6B7295EA-5259-94A4-F7C4-EEF4566CE46C}"/>
              </a:ext>
            </a:extLst>
          </p:cNvPr>
          <p:cNvSpPr/>
          <p:nvPr/>
        </p:nvSpPr>
        <p:spPr>
          <a:xfrm>
            <a:off x="7193790" y="1713185"/>
            <a:ext cx="669471" cy="774926"/>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 name="Arrow: Down 6">
            <a:extLst>
              <a:ext uri="{FF2B5EF4-FFF2-40B4-BE49-F238E27FC236}">
                <a16:creationId xmlns:a16="http://schemas.microsoft.com/office/drawing/2014/main" id="{FEEBB1A3-7F0E-69B1-C3E9-D18997B98F3E}"/>
              </a:ext>
            </a:extLst>
          </p:cNvPr>
          <p:cNvSpPr/>
          <p:nvPr/>
        </p:nvSpPr>
        <p:spPr>
          <a:xfrm>
            <a:off x="5535386" y="4098471"/>
            <a:ext cx="560614" cy="1094015"/>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8" name="Rectangle 7">
            <a:extLst>
              <a:ext uri="{FF2B5EF4-FFF2-40B4-BE49-F238E27FC236}">
                <a16:creationId xmlns:a16="http://schemas.microsoft.com/office/drawing/2014/main" id="{5170AEA0-669D-EC40-7F8A-DA6C7D65D55D}"/>
              </a:ext>
            </a:extLst>
          </p:cNvPr>
          <p:cNvSpPr/>
          <p:nvPr/>
        </p:nvSpPr>
        <p:spPr>
          <a:xfrm>
            <a:off x="8167372" y="1839038"/>
            <a:ext cx="4024628" cy="523220"/>
          </a:xfrm>
          <a:prstGeom prst="rect">
            <a:avLst/>
          </a:prstGeom>
          <a:noFill/>
        </p:spPr>
        <p:txBody>
          <a:bodyPr wrap="none" lIns="91440" tIns="45720" rIns="91440" bIns="45720">
            <a:spAutoFit/>
          </a:bodyPr>
          <a:lstStyle/>
          <a:p>
            <a:r>
              <a:rPr lang="en-US" sz="2800" dirty="0">
                <a:solidFill>
                  <a:schemeClr val="bg1"/>
                </a:solidFill>
              </a:rPr>
              <a:t>Isotonic fluid (5ml/kg/ D)</a:t>
            </a:r>
          </a:p>
        </p:txBody>
      </p:sp>
      <p:sp>
        <p:nvSpPr>
          <p:cNvPr id="9" name="Rectangle 8">
            <a:extLst>
              <a:ext uri="{FF2B5EF4-FFF2-40B4-BE49-F238E27FC236}">
                <a16:creationId xmlns:a16="http://schemas.microsoft.com/office/drawing/2014/main" id="{6A24469A-297D-B2F7-2112-591BF990557B}"/>
              </a:ext>
            </a:extLst>
          </p:cNvPr>
          <p:cNvSpPr/>
          <p:nvPr/>
        </p:nvSpPr>
        <p:spPr>
          <a:xfrm>
            <a:off x="6559532" y="4034078"/>
            <a:ext cx="4331635"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Still in shock</a:t>
            </a:r>
          </a:p>
        </p:txBody>
      </p:sp>
      <p:sp>
        <p:nvSpPr>
          <p:cNvPr id="10" name="Rectangle 9">
            <a:extLst>
              <a:ext uri="{FF2B5EF4-FFF2-40B4-BE49-F238E27FC236}">
                <a16:creationId xmlns:a16="http://schemas.microsoft.com/office/drawing/2014/main" id="{4643F851-2269-F94B-6DDC-969A41A7666E}"/>
              </a:ext>
            </a:extLst>
          </p:cNvPr>
          <p:cNvSpPr/>
          <p:nvPr/>
        </p:nvSpPr>
        <p:spPr>
          <a:xfrm>
            <a:off x="1742863" y="5328605"/>
            <a:ext cx="8769708" cy="707886"/>
          </a:xfrm>
          <a:prstGeom prst="rect">
            <a:avLst/>
          </a:prstGeom>
          <a:noFill/>
        </p:spPr>
        <p:txBody>
          <a:bodyPr wrap="none" lIns="91440" tIns="45720" rIns="91440" bIns="45720">
            <a:spAutoFit/>
          </a:bodyPr>
          <a:lstStyle/>
          <a:p>
            <a:pPr algn="ctr"/>
            <a:r>
              <a:rPr lang="en-US" sz="40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Lv</a:t>
            </a: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dysfunction- Low dose Inotropes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86537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4704320-86D3-596B-882A-E49928D49CAD}"/>
              </a:ext>
            </a:extLst>
          </p:cNvPr>
          <p:cNvSpPr>
            <a:spLocks noGrp="1"/>
          </p:cNvSpPr>
          <p:nvPr>
            <p:ph type="body" sz="quarter" idx="30"/>
          </p:nvPr>
        </p:nvSpPr>
        <p:spPr>
          <a:xfrm>
            <a:off x="1828739" y="2201590"/>
            <a:ext cx="3953594" cy="509671"/>
          </a:xfrm>
        </p:spPr>
        <p:txBody>
          <a:bodyPr/>
          <a:lstStyle/>
          <a:p>
            <a:r>
              <a:rPr lang="en-US" dirty="0">
                <a:latin typeface="Lucida Handwriting" panose="03010101010101010101" pitchFamily="66" charset="0"/>
              </a:rPr>
              <a:t>Non surgical</a:t>
            </a:r>
            <a:endParaRPr lang="en-IN" dirty="0">
              <a:latin typeface="Lucida Handwriting" panose="03010101010101010101" pitchFamily="66" charset="0"/>
            </a:endParaRPr>
          </a:p>
        </p:txBody>
      </p:sp>
      <p:sp>
        <p:nvSpPr>
          <p:cNvPr id="8" name="Text Placeholder 7">
            <a:extLst>
              <a:ext uri="{FF2B5EF4-FFF2-40B4-BE49-F238E27FC236}">
                <a16:creationId xmlns:a16="http://schemas.microsoft.com/office/drawing/2014/main" id="{35E4257D-24A8-D135-C6CE-3C4C2905E6DE}"/>
              </a:ext>
            </a:extLst>
          </p:cNvPr>
          <p:cNvSpPr>
            <a:spLocks noGrp="1"/>
          </p:cNvSpPr>
          <p:nvPr>
            <p:ph type="body" sz="quarter" idx="32"/>
          </p:nvPr>
        </p:nvSpPr>
        <p:spPr>
          <a:xfrm>
            <a:off x="6966224" y="2187945"/>
            <a:ext cx="3911982" cy="523316"/>
          </a:xfrm>
        </p:spPr>
        <p:txBody>
          <a:bodyPr/>
          <a:lstStyle/>
          <a:p>
            <a:r>
              <a:rPr lang="en-US" dirty="0">
                <a:latin typeface="Lucida Handwriting" panose="03010101010101010101" pitchFamily="66" charset="0"/>
              </a:rPr>
              <a:t>Surgical </a:t>
            </a:r>
            <a:endParaRPr lang="en-IN" dirty="0">
              <a:latin typeface="Lucida Handwriting" panose="03010101010101010101" pitchFamily="66" charset="0"/>
            </a:endParaRPr>
          </a:p>
        </p:txBody>
      </p:sp>
      <p:sp>
        <p:nvSpPr>
          <p:cNvPr id="9" name="Content Placeholder 8">
            <a:extLst>
              <a:ext uri="{FF2B5EF4-FFF2-40B4-BE49-F238E27FC236}">
                <a16:creationId xmlns:a16="http://schemas.microsoft.com/office/drawing/2014/main" id="{2C86E028-419D-E752-A0C5-B4F65579027D}"/>
              </a:ext>
            </a:extLst>
          </p:cNvPr>
          <p:cNvSpPr>
            <a:spLocks noGrp="1"/>
          </p:cNvSpPr>
          <p:nvPr>
            <p:ph sz="quarter" idx="35"/>
          </p:nvPr>
        </p:nvSpPr>
        <p:spPr/>
        <p:txBody>
          <a:bodyPr/>
          <a:lstStyle/>
          <a:p>
            <a:r>
              <a:rPr lang="en-US" sz="2000" dirty="0"/>
              <a:t>Balloon angioplasty as palliative procedure</a:t>
            </a:r>
          </a:p>
          <a:p>
            <a:endParaRPr lang="en-US" sz="2000" dirty="0"/>
          </a:p>
          <a:p>
            <a:r>
              <a:rPr lang="en-US" sz="2000" dirty="0"/>
              <a:t>High rate of re-coarctation and complication – femoral artery injury</a:t>
            </a:r>
            <a:endParaRPr lang="en-IN" sz="2000" dirty="0"/>
          </a:p>
        </p:txBody>
      </p:sp>
      <p:sp>
        <p:nvSpPr>
          <p:cNvPr id="10" name="Content Placeholder 9">
            <a:extLst>
              <a:ext uri="{FF2B5EF4-FFF2-40B4-BE49-F238E27FC236}">
                <a16:creationId xmlns:a16="http://schemas.microsoft.com/office/drawing/2014/main" id="{6C1CE172-8E58-57D2-8520-80E8B323CE15}"/>
              </a:ext>
            </a:extLst>
          </p:cNvPr>
          <p:cNvSpPr>
            <a:spLocks noGrp="1"/>
          </p:cNvSpPr>
          <p:nvPr>
            <p:ph sz="quarter" idx="36"/>
          </p:nvPr>
        </p:nvSpPr>
        <p:spPr/>
        <p:txBody>
          <a:bodyPr/>
          <a:lstStyle/>
          <a:p>
            <a:r>
              <a:rPr lang="en-US" sz="2000" dirty="0"/>
              <a:t>CHF/ Circulatory shock</a:t>
            </a:r>
          </a:p>
          <a:p>
            <a:r>
              <a:rPr lang="en-US" sz="2000" dirty="0"/>
              <a:t>CoA+ Non Restrictive VSD repair(</a:t>
            </a:r>
            <a:r>
              <a:rPr lang="en-US" sz="2000" dirty="0" err="1"/>
              <a:t>etc</a:t>
            </a:r>
            <a:r>
              <a:rPr lang="en-US" sz="2000" dirty="0"/>
              <a:t>)</a:t>
            </a:r>
          </a:p>
          <a:p>
            <a:endParaRPr lang="en-IN" dirty="0"/>
          </a:p>
        </p:txBody>
      </p:sp>
      <p:sp>
        <p:nvSpPr>
          <p:cNvPr id="4" name="Footer Placeholder 3">
            <a:extLst>
              <a:ext uri="{FF2B5EF4-FFF2-40B4-BE49-F238E27FC236}">
                <a16:creationId xmlns:a16="http://schemas.microsoft.com/office/drawing/2014/main" id="{C5E51445-78BC-3CEC-8ACF-B21E35A373E6}"/>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FD3D1F44-EBE4-27BA-7B4F-D284E3C72D79}"/>
              </a:ext>
            </a:extLst>
          </p:cNvPr>
          <p:cNvSpPr>
            <a:spLocks noGrp="1"/>
          </p:cNvSpPr>
          <p:nvPr>
            <p:ph type="sldNum" sz="quarter" idx="12"/>
          </p:nvPr>
        </p:nvSpPr>
        <p:spPr/>
        <p:txBody>
          <a:bodyPr/>
          <a:lstStyle/>
          <a:p>
            <a:fld id="{FE024F78-56A6-7740-B68D-8D4D026EDF3F}" type="slidenum">
              <a:rPr lang="en-US" smtClean="0"/>
              <a:pPr/>
              <a:t>59</a:t>
            </a:fld>
            <a:endParaRPr lang="en-US" dirty="0"/>
          </a:p>
        </p:txBody>
      </p:sp>
      <p:sp>
        <p:nvSpPr>
          <p:cNvPr id="11" name="Rectangle 10">
            <a:extLst>
              <a:ext uri="{FF2B5EF4-FFF2-40B4-BE49-F238E27FC236}">
                <a16:creationId xmlns:a16="http://schemas.microsoft.com/office/drawing/2014/main" id="{8375D230-4484-BE7E-E0B4-E7CE5906F427}"/>
              </a:ext>
            </a:extLst>
          </p:cNvPr>
          <p:cNvSpPr/>
          <p:nvPr/>
        </p:nvSpPr>
        <p:spPr>
          <a:xfrm>
            <a:off x="3594132" y="1064788"/>
            <a:ext cx="4719562" cy="923330"/>
          </a:xfrm>
          <a:prstGeom prst="rect">
            <a:avLst/>
          </a:prstGeom>
          <a:noFill/>
        </p:spPr>
        <p:txBody>
          <a:bodyPr wrap="none" lIns="91440" tIns="45720" rIns="91440" bIns="45720">
            <a:spAutoFit/>
          </a:bodyPr>
          <a:lstStyle/>
          <a:p>
            <a:pPr algn="ctr"/>
            <a:r>
              <a:rPr lang="en-US" sz="5400" b="1" dirty="0">
                <a:ln/>
                <a:solidFill>
                  <a:schemeClr val="accent4">
                    <a:lumMod val="20000"/>
                    <a:lumOff val="80000"/>
                  </a:schemeClr>
                </a:solidFill>
                <a:effectLst>
                  <a:outerShdw blurRad="38100" dist="19050" dir="2700000" algn="tl" rotWithShape="0">
                    <a:schemeClr val="dk1">
                      <a:lumMod val="50000"/>
                      <a:alpha val="40000"/>
                    </a:schemeClr>
                  </a:outerShdw>
                </a:effectLst>
                <a:latin typeface="Lucida Handwriting" panose="03010101010101010101" pitchFamily="66" charset="0"/>
              </a:rPr>
              <a:t>TREATMENT</a:t>
            </a:r>
            <a:endParaRPr lang="en-US" sz="5400" b="1" cap="none" spc="0" dirty="0">
              <a:ln/>
              <a:solidFill>
                <a:schemeClr val="accent4">
                  <a:lumMod val="20000"/>
                  <a:lumOff val="80000"/>
                </a:schemeClr>
              </a:solidFill>
              <a:effectLst>
                <a:outerShdw blurRad="38100" dist="19050" dir="2700000" algn="tl" rotWithShape="0">
                  <a:schemeClr val="dk1">
                    <a:lumMod val="50000"/>
                    <a:alpha val="40000"/>
                  </a:schemeClr>
                </a:outerShdw>
              </a:effectLst>
              <a:latin typeface="Lucida Handwriting" panose="03010101010101010101" pitchFamily="66" charset="0"/>
            </a:endParaRPr>
          </a:p>
        </p:txBody>
      </p:sp>
      <p:pic>
        <p:nvPicPr>
          <p:cNvPr id="2" name="Picture 1">
            <a:extLst>
              <a:ext uri="{FF2B5EF4-FFF2-40B4-BE49-F238E27FC236}">
                <a16:creationId xmlns:a16="http://schemas.microsoft.com/office/drawing/2014/main" id="{B3E30291-10A2-49AB-F82D-453BC7B05AE4}"/>
              </a:ext>
            </a:extLst>
          </p:cNvPr>
          <p:cNvPicPr>
            <a:picLocks noChangeAspect="1"/>
          </p:cNvPicPr>
          <p:nvPr/>
        </p:nvPicPr>
        <p:blipFill>
          <a:blip r:embed="rId3"/>
          <a:stretch>
            <a:fillRect/>
          </a:stretch>
        </p:blipFill>
        <p:spPr>
          <a:xfrm>
            <a:off x="8832630" y="-13408"/>
            <a:ext cx="3359882" cy="2988092"/>
          </a:xfrm>
          <a:prstGeom prst="rect">
            <a:avLst/>
          </a:prstGeom>
        </p:spPr>
      </p:pic>
    </p:spTree>
    <p:extLst>
      <p:ext uri="{BB962C8B-B14F-4D97-AF65-F5344CB8AC3E}">
        <p14:creationId xmlns:p14="http://schemas.microsoft.com/office/powerpoint/2010/main" val="1400529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EC2F4E-0141-A49D-8634-EC5D9A149B32}"/>
              </a:ext>
            </a:extLst>
          </p:cNvPr>
          <p:cNvSpPr>
            <a:spLocks noGrp="1"/>
          </p:cNvSpPr>
          <p:nvPr>
            <p:ph type="title"/>
          </p:nvPr>
        </p:nvSpPr>
        <p:spPr/>
        <p:txBody>
          <a:bodyPr/>
          <a:lstStyle/>
          <a:p>
            <a:r>
              <a:rPr lang="en-US" dirty="0">
                <a:solidFill>
                  <a:srgbClr val="C00000"/>
                </a:solidFill>
              </a:rPr>
              <a:t>DUCTUS ARTERIOSUS after Birth</a:t>
            </a:r>
            <a:endParaRPr lang="en-IN" dirty="0">
              <a:solidFill>
                <a:srgbClr val="C00000"/>
              </a:solidFill>
            </a:endParaRPr>
          </a:p>
        </p:txBody>
      </p:sp>
      <p:sp>
        <p:nvSpPr>
          <p:cNvPr id="4" name="Footer Placeholder 3">
            <a:extLst>
              <a:ext uri="{FF2B5EF4-FFF2-40B4-BE49-F238E27FC236}">
                <a16:creationId xmlns:a16="http://schemas.microsoft.com/office/drawing/2014/main" id="{E99E4D85-8228-96A2-8C21-E39C51FF3FC1}"/>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EBFFB74-78A9-81DC-BF7C-BB32FAB8FE80}"/>
              </a:ext>
            </a:extLst>
          </p:cNvPr>
          <p:cNvSpPr>
            <a:spLocks noGrp="1"/>
          </p:cNvSpPr>
          <p:nvPr>
            <p:ph type="sldNum" sz="quarter" idx="12"/>
          </p:nvPr>
        </p:nvSpPr>
        <p:spPr/>
        <p:txBody>
          <a:bodyPr/>
          <a:lstStyle/>
          <a:p>
            <a:fld id="{FE024F78-56A6-7740-B68D-8D4D026EDF3F}" type="slidenum">
              <a:rPr lang="en-US" smtClean="0"/>
              <a:pPr/>
              <a:t>6</a:t>
            </a:fld>
            <a:endParaRPr lang="en-US" dirty="0"/>
          </a:p>
        </p:txBody>
      </p:sp>
      <p:sp>
        <p:nvSpPr>
          <p:cNvPr id="7" name="TextBox 6">
            <a:extLst>
              <a:ext uri="{FF2B5EF4-FFF2-40B4-BE49-F238E27FC236}">
                <a16:creationId xmlns:a16="http://schemas.microsoft.com/office/drawing/2014/main" id="{8CF3CED7-49D2-60BB-F332-D8AD26F9776F}"/>
              </a:ext>
            </a:extLst>
          </p:cNvPr>
          <p:cNvSpPr txBox="1"/>
          <p:nvPr/>
        </p:nvSpPr>
        <p:spPr>
          <a:xfrm>
            <a:off x="849351" y="1993392"/>
            <a:ext cx="10288041" cy="369332"/>
          </a:xfrm>
          <a:prstGeom prst="rect">
            <a:avLst/>
          </a:prstGeom>
          <a:noFill/>
        </p:spPr>
        <p:txBody>
          <a:bodyPr wrap="square" rtlCol="0">
            <a:spAutoFit/>
          </a:bodyPr>
          <a:lstStyle/>
          <a:p>
            <a:r>
              <a:rPr lang="en-US" dirty="0"/>
              <a:t>	</a:t>
            </a:r>
            <a:endParaRPr lang="en-IN" dirty="0"/>
          </a:p>
        </p:txBody>
      </p:sp>
      <p:sp>
        <p:nvSpPr>
          <p:cNvPr id="8" name="Arrow: Down 7">
            <a:extLst>
              <a:ext uri="{FF2B5EF4-FFF2-40B4-BE49-F238E27FC236}">
                <a16:creationId xmlns:a16="http://schemas.microsoft.com/office/drawing/2014/main" id="{4C5D6673-1D66-1F88-1B3F-8F3F49AE2FC3}"/>
              </a:ext>
            </a:extLst>
          </p:cNvPr>
          <p:cNvSpPr/>
          <p:nvPr/>
        </p:nvSpPr>
        <p:spPr>
          <a:xfrm>
            <a:off x="1225296" y="2156166"/>
            <a:ext cx="932688" cy="50926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endParaRPr lang="en-IN" dirty="0">
              <a:solidFill>
                <a:schemeClr val="bg1"/>
              </a:solidFill>
            </a:endParaRPr>
          </a:p>
        </p:txBody>
      </p:sp>
      <p:sp>
        <p:nvSpPr>
          <p:cNvPr id="9" name="Rectangle 8">
            <a:extLst>
              <a:ext uri="{FF2B5EF4-FFF2-40B4-BE49-F238E27FC236}">
                <a16:creationId xmlns:a16="http://schemas.microsoft.com/office/drawing/2014/main" id="{6C602E48-0BB3-A4D1-C2B0-1115DF4DE132}"/>
              </a:ext>
            </a:extLst>
          </p:cNvPr>
          <p:cNvSpPr/>
          <p:nvPr/>
        </p:nvSpPr>
        <p:spPr>
          <a:xfrm>
            <a:off x="2157984" y="1901059"/>
            <a:ext cx="160540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PVR</a:t>
            </a:r>
          </a:p>
        </p:txBody>
      </p:sp>
      <p:sp>
        <p:nvSpPr>
          <p:cNvPr id="10" name="TextBox 9">
            <a:extLst>
              <a:ext uri="{FF2B5EF4-FFF2-40B4-BE49-F238E27FC236}">
                <a16:creationId xmlns:a16="http://schemas.microsoft.com/office/drawing/2014/main" id="{A8ECB779-068D-C8D4-3EAF-81370212B68A}"/>
              </a:ext>
            </a:extLst>
          </p:cNvPr>
          <p:cNvSpPr txBox="1"/>
          <p:nvPr/>
        </p:nvSpPr>
        <p:spPr>
          <a:xfrm>
            <a:off x="4059936" y="2085725"/>
            <a:ext cx="5596128" cy="738664"/>
          </a:xfrm>
          <a:prstGeom prst="rect">
            <a:avLst/>
          </a:prstGeom>
          <a:noFill/>
        </p:spPr>
        <p:txBody>
          <a:bodyPr wrap="square" rtlCol="0">
            <a:spAutoFit/>
          </a:bodyPr>
          <a:lstStyle/>
          <a:p>
            <a:r>
              <a:rPr lang="en-US" sz="2400" dirty="0">
                <a:solidFill>
                  <a:schemeClr val="bg1"/>
                </a:solidFill>
              </a:rPr>
              <a:t>Shunt Becomes Bidirectional</a:t>
            </a:r>
          </a:p>
          <a:p>
            <a:endParaRPr lang="en-IN" dirty="0">
              <a:solidFill>
                <a:schemeClr val="bg1"/>
              </a:solidFill>
            </a:endParaRPr>
          </a:p>
        </p:txBody>
      </p:sp>
      <p:sp>
        <p:nvSpPr>
          <p:cNvPr id="11" name="TextBox 10">
            <a:extLst>
              <a:ext uri="{FF2B5EF4-FFF2-40B4-BE49-F238E27FC236}">
                <a16:creationId xmlns:a16="http://schemas.microsoft.com/office/drawing/2014/main" id="{E4D82DE4-5FAB-E239-180E-1E7F2A7E2256}"/>
              </a:ext>
            </a:extLst>
          </p:cNvPr>
          <p:cNvSpPr txBox="1"/>
          <p:nvPr/>
        </p:nvSpPr>
        <p:spPr>
          <a:xfrm>
            <a:off x="1166497" y="3851193"/>
            <a:ext cx="7479792" cy="1200329"/>
          </a:xfrm>
          <a:prstGeom prst="rect">
            <a:avLst/>
          </a:prstGeom>
          <a:noFill/>
        </p:spPr>
        <p:txBody>
          <a:bodyPr wrap="square" rtlCol="0">
            <a:spAutoFit/>
          </a:bodyPr>
          <a:lstStyle/>
          <a:p>
            <a:r>
              <a:rPr lang="en-US" sz="2400" dirty="0">
                <a:solidFill>
                  <a:schemeClr val="bg1"/>
                </a:solidFill>
              </a:rPr>
              <a:t>Decrease in Production of Prostaglandin E2</a:t>
            </a:r>
          </a:p>
          <a:p>
            <a:r>
              <a:rPr lang="en-US" sz="2400" dirty="0">
                <a:solidFill>
                  <a:schemeClr val="bg1"/>
                </a:solidFill>
              </a:rPr>
              <a:t>Increased metabolism by lung</a:t>
            </a:r>
          </a:p>
          <a:p>
            <a:r>
              <a:rPr lang="en-US" sz="2400" dirty="0">
                <a:solidFill>
                  <a:schemeClr val="bg1"/>
                </a:solidFill>
              </a:rPr>
              <a:t>Increased oxygen content in blood</a:t>
            </a:r>
            <a:endParaRPr lang="en-IN" sz="2400" dirty="0">
              <a:solidFill>
                <a:schemeClr val="bg1"/>
              </a:solidFill>
            </a:endParaRPr>
          </a:p>
        </p:txBody>
      </p:sp>
      <p:sp>
        <p:nvSpPr>
          <p:cNvPr id="12" name="Arrow: Right 11">
            <a:extLst>
              <a:ext uri="{FF2B5EF4-FFF2-40B4-BE49-F238E27FC236}">
                <a16:creationId xmlns:a16="http://schemas.microsoft.com/office/drawing/2014/main" id="{134FB0E5-8F6A-99DD-D24B-D16400263121}"/>
              </a:ext>
            </a:extLst>
          </p:cNvPr>
          <p:cNvSpPr/>
          <p:nvPr/>
        </p:nvSpPr>
        <p:spPr>
          <a:xfrm>
            <a:off x="7315200" y="4253875"/>
            <a:ext cx="1024128" cy="394963"/>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TextBox 12">
            <a:extLst>
              <a:ext uri="{FF2B5EF4-FFF2-40B4-BE49-F238E27FC236}">
                <a16:creationId xmlns:a16="http://schemas.microsoft.com/office/drawing/2014/main" id="{7F16A10D-18B5-0E17-DBFB-1A7B03A9D9BC}"/>
              </a:ext>
            </a:extLst>
          </p:cNvPr>
          <p:cNvSpPr txBox="1"/>
          <p:nvPr/>
        </p:nvSpPr>
        <p:spPr>
          <a:xfrm>
            <a:off x="8646289" y="3993543"/>
            <a:ext cx="3237882" cy="1231106"/>
          </a:xfrm>
          <a:prstGeom prst="rect">
            <a:avLst/>
          </a:prstGeom>
          <a:noFill/>
        </p:spPr>
        <p:txBody>
          <a:bodyPr wrap="square" rtlCol="0">
            <a:spAutoFit/>
          </a:bodyPr>
          <a:lstStyle/>
          <a:p>
            <a:r>
              <a:rPr lang="en-US" sz="2800" dirty="0">
                <a:solidFill>
                  <a:schemeClr val="bg1"/>
                </a:solidFill>
              </a:rPr>
              <a:t>Ductus arteriosus closes</a:t>
            </a:r>
          </a:p>
          <a:p>
            <a:endParaRPr lang="en-IN" dirty="0">
              <a:solidFill>
                <a:schemeClr val="bg1"/>
              </a:solidFill>
            </a:endParaRPr>
          </a:p>
        </p:txBody>
      </p:sp>
    </p:spTree>
    <p:extLst>
      <p:ext uri="{BB962C8B-B14F-4D97-AF65-F5344CB8AC3E}">
        <p14:creationId xmlns:p14="http://schemas.microsoft.com/office/powerpoint/2010/main" val="3896920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2D522C9-C2B9-9204-39D7-C8DA609E21B2}"/>
              </a:ext>
            </a:extLst>
          </p:cNvPr>
          <p:cNvPicPr>
            <a:picLocks noGrp="1" noChangeAspect="1"/>
          </p:cNvPicPr>
          <p:nvPr>
            <p:ph sz="quarter" idx="24"/>
          </p:nvPr>
        </p:nvPicPr>
        <p:blipFill rotWithShape="1">
          <a:blip r:embed="rId3"/>
          <a:srcRect l="19784" t="48586" r="17203" b="18084"/>
          <a:stretch/>
        </p:blipFill>
        <p:spPr>
          <a:xfrm>
            <a:off x="0" y="0"/>
            <a:ext cx="12192000" cy="6858000"/>
          </a:xfrm>
        </p:spPr>
      </p:pic>
      <p:sp>
        <p:nvSpPr>
          <p:cNvPr id="3" name="Title 2">
            <a:extLst>
              <a:ext uri="{FF2B5EF4-FFF2-40B4-BE49-F238E27FC236}">
                <a16:creationId xmlns:a16="http://schemas.microsoft.com/office/drawing/2014/main" id="{BB9CE49D-3754-2890-F1A9-C7CF90C1713E}"/>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FE6947A5-C942-1644-E735-9809649F63F0}"/>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C4CE550B-064C-57B1-DC3D-347980BE3538}"/>
              </a:ext>
            </a:extLst>
          </p:cNvPr>
          <p:cNvSpPr>
            <a:spLocks noGrp="1"/>
          </p:cNvSpPr>
          <p:nvPr>
            <p:ph type="sldNum" sz="quarter" idx="12"/>
          </p:nvPr>
        </p:nvSpPr>
        <p:spPr/>
        <p:txBody>
          <a:bodyPr/>
          <a:lstStyle/>
          <a:p>
            <a:fld id="{FE024F78-56A6-7740-B68D-8D4D026EDF3F}" type="slidenum">
              <a:rPr lang="en-US" smtClean="0"/>
              <a:pPr/>
              <a:t>60</a:t>
            </a:fld>
            <a:endParaRPr lang="en-US" dirty="0"/>
          </a:p>
        </p:txBody>
      </p:sp>
      <p:sp>
        <p:nvSpPr>
          <p:cNvPr id="8" name="TextBox 7">
            <a:extLst>
              <a:ext uri="{FF2B5EF4-FFF2-40B4-BE49-F238E27FC236}">
                <a16:creationId xmlns:a16="http://schemas.microsoft.com/office/drawing/2014/main" id="{119130DD-AB71-E2F9-EE7C-E03636E7CB53}"/>
              </a:ext>
            </a:extLst>
          </p:cNvPr>
          <p:cNvSpPr txBox="1"/>
          <p:nvPr/>
        </p:nvSpPr>
        <p:spPr>
          <a:xfrm>
            <a:off x="10324429" y="854438"/>
            <a:ext cx="2101613" cy="1200329"/>
          </a:xfrm>
          <a:prstGeom prst="rect">
            <a:avLst/>
          </a:prstGeom>
          <a:noFill/>
        </p:spPr>
        <p:txBody>
          <a:bodyPr wrap="square" rtlCol="0">
            <a:spAutoFit/>
          </a:bodyPr>
          <a:lstStyle/>
          <a:p>
            <a:r>
              <a:rPr lang="en-US" sz="2400" b="1" dirty="0" err="1"/>
              <a:t>Extented</a:t>
            </a:r>
            <a:endParaRPr lang="en-US" sz="2400" b="1" dirty="0"/>
          </a:p>
          <a:p>
            <a:r>
              <a:rPr lang="en-US" sz="2400" b="1" dirty="0"/>
              <a:t>End to End anastomosis</a:t>
            </a:r>
            <a:endParaRPr lang="en-IN" sz="2400" b="1" dirty="0"/>
          </a:p>
        </p:txBody>
      </p:sp>
      <p:sp>
        <p:nvSpPr>
          <p:cNvPr id="11" name="TextBox 10">
            <a:extLst>
              <a:ext uri="{FF2B5EF4-FFF2-40B4-BE49-F238E27FC236}">
                <a16:creationId xmlns:a16="http://schemas.microsoft.com/office/drawing/2014/main" id="{AA16A4FC-7A29-D273-6E62-DAA5145D0D12}"/>
              </a:ext>
            </a:extLst>
          </p:cNvPr>
          <p:cNvSpPr txBox="1"/>
          <p:nvPr/>
        </p:nvSpPr>
        <p:spPr>
          <a:xfrm>
            <a:off x="10430126" y="2545126"/>
            <a:ext cx="1761874" cy="1200329"/>
          </a:xfrm>
          <a:prstGeom prst="rect">
            <a:avLst/>
          </a:prstGeom>
          <a:noFill/>
        </p:spPr>
        <p:txBody>
          <a:bodyPr wrap="square" rtlCol="0">
            <a:spAutoFit/>
          </a:bodyPr>
          <a:lstStyle/>
          <a:p>
            <a:r>
              <a:rPr lang="en-US" sz="2400" b="1" dirty="0"/>
              <a:t>Subclavian Flap technique</a:t>
            </a:r>
            <a:endParaRPr lang="en-IN" sz="2400" b="1" dirty="0"/>
          </a:p>
        </p:txBody>
      </p:sp>
      <p:sp>
        <p:nvSpPr>
          <p:cNvPr id="12" name="TextBox 11">
            <a:extLst>
              <a:ext uri="{FF2B5EF4-FFF2-40B4-BE49-F238E27FC236}">
                <a16:creationId xmlns:a16="http://schemas.microsoft.com/office/drawing/2014/main" id="{0F92F2EB-29F0-4AF3-E551-8FB2821C7739}"/>
              </a:ext>
            </a:extLst>
          </p:cNvPr>
          <p:cNvSpPr txBox="1"/>
          <p:nvPr/>
        </p:nvSpPr>
        <p:spPr>
          <a:xfrm>
            <a:off x="10412107" y="4448430"/>
            <a:ext cx="2013935" cy="830997"/>
          </a:xfrm>
          <a:prstGeom prst="rect">
            <a:avLst/>
          </a:prstGeom>
          <a:noFill/>
        </p:spPr>
        <p:txBody>
          <a:bodyPr wrap="square" rtlCol="0">
            <a:spAutoFit/>
          </a:bodyPr>
          <a:lstStyle/>
          <a:p>
            <a:r>
              <a:rPr lang="en-US" sz="2400" b="1" dirty="0"/>
              <a:t>Patch </a:t>
            </a:r>
            <a:r>
              <a:rPr lang="en-US" sz="2400" b="1" dirty="0" err="1"/>
              <a:t>Aortoplasty</a:t>
            </a:r>
            <a:endParaRPr lang="en-IN" sz="2400" b="1" dirty="0"/>
          </a:p>
        </p:txBody>
      </p:sp>
    </p:spTree>
    <p:extLst>
      <p:ext uri="{BB962C8B-B14F-4D97-AF65-F5344CB8AC3E}">
        <p14:creationId xmlns:p14="http://schemas.microsoft.com/office/powerpoint/2010/main" val="31948470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E2FCAAB-7F02-CFBE-027D-0158C0DA5E3A}"/>
              </a:ext>
            </a:extLst>
          </p:cNvPr>
          <p:cNvSpPr>
            <a:spLocks noGrp="1"/>
          </p:cNvSpPr>
          <p:nvPr>
            <p:ph type="title"/>
          </p:nvPr>
        </p:nvSpPr>
        <p:spPr/>
        <p:txBody>
          <a:bodyPr/>
          <a:lstStyle/>
          <a:p>
            <a:endParaRPr lang="en-IN" dirty="0"/>
          </a:p>
        </p:txBody>
      </p:sp>
      <p:sp>
        <p:nvSpPr>
          <p:cNvPr id="12" name="Text Placeholder 11">
            <a:extLst>
              <a:ext uri="{FF2B5EF4-FFF2-40B4-BE49-F238E27FC236}">
                <a16:creationId xmlns:a16="http://schemas.microsoft.com/office/drawing/2014/main" id="{6442F7A1-CE5D-9B82-C493-C444ED0E712A}"/>
              </a:ext>
            </a:extLst>
          </p:cNvPr>
          <p:cNvSpPr>
            <a:spLocks noGrp="1"/>
          </p:cNvSpPr>
          <p:nvPr>
            <p:ph type="body" sz="quarter" idx="29"/>
          </p:nvPr>
        </p:nvSpPr>
        <p:spPr>
          <a:xfrm>
            <a:off x="336406" y="2196294"/>
            <a:ext cx="3697842" cy="929026"/>
          </a:xfrm>
        </p:spPr>
        <p:txBody>
          <a:bodyPr/>
          <a:lstStyle/>
          <a:p>
            <a:r>
              <a:rPr lang="en-US" sz="2000" b="1" dirty="0"/>
              <a:t>EXTENTED END TO END ANASTOMOSIS</a:t>
            </a:r>
            <a:endParaRPr lang="en-IN" sz="2000" b="1" dirty="0"/>
          </a:p>
        </p:txBody>
      </p:sp>
      <p:sp>
        <p:nvSpPr>
          <p:cNvPr id="13" name="Text Placeholder 12">
            <a:extLst>
              <a:ext uri="{FF2B5EF4-FFF2-40B4-BE49-F238E27FC236}">
                <a16:creationId xmlns:a16="http://schemas.microsoft.com/office/drawing/2014/main" id="{3E0470A5-F94A-BF6A-C12E-C3D842B55848}"/>
              </a:ext>
            </a:extLst>
          </p:cNvPr>
          <p:cNvSpPr>
            <a:spLocks noGrp="1"/>
          </p:cNvSpPr>
          <p:nvPr>
            <p:ph type="body" sz="quarter" idx="33"/>
          </p:nvPr>
        </p:nvSpPr>
        <p:spPr>
          <a:xfrm>
            <a:off x="307829" y="3360802"/>
            <a:ext cx="3772000" cy="3007341"/>
          </a:xfrm>
        </p:spPr>
        <p:txBody>
          <a:bodyPr/>
          <a:lstStyle/>
          <a:p>
            <a:r>
              <a:rPr lang="en-US" dirty="0"/>
              <a:t>1) Remove all the Hypoplastic component of aortic arch</a:t>
            </a:r>
          </a:p>
          <a:p>
            <a:endParaRPr lang="en-US" dirty="0"/>
          </a:p>
          <a:p>
            <a:r>
              <a:rPr lang="en-US" dirty="0"/>
              <a:t>2) Reduced incidence of </a:t>
            </a:r>
          </a:p>
          <a:p>
            <a:r>
              <a:rPr lang="en-US" dirty="0"/>
              <a:t>Re-coarctation</a:t>
            </a:r>
            <a:endParaRPr lang="en-IN" dirty="0"/>
          </a:p>
        </p:txBody>
      </p:sp>
      <p:sp>
        <p:nvSpPr>
          <p:cNvPr id="14" name="Text Placeholder 13">
            <a:extLst>
              <a:ext uri="{FF2B5EF4-FFF2-40B4-BE49-F238E27FC236}">
                <a16:creationId xmlns:a16="http://schemas.microsoft.com/office/drawing/2014/main" id="{B4381256-BAD1-ED91-B5B9-0C6A15F9E947}"/>
              </a:ext>
            </a:extLst>
          </p:cNvPr>
          <p:cNvSpPr>
            <a:spLocks noGrp="1"/>
          </p:cNvSpPr>
          <p:nvPr>
            <p:ph type="body" sz="quarter" idx="34"/>
          </p:nvPr>
        </p:nvSpPr>
        <p:spPr>
          <a:xfrm>
            <a:off x="4451205" y="3938367"/>
            <a:ext cx="3193867" cy="1721355"/>
          </a:xfrm>
        </p:spPr>
        <p:txBody>
          <a:bodyPr/>
          <a:lstStyle/>
          <a:p>
            <a:r>
              <a:rPr lang="en-US" dirty="0"/>
              <a:t>1) Compromise Subclavian artery</a:t>
            </a:r>
          </a:p>
          <a:p>
            <a:endParaRPr lang="en-US" dirty="0"/>
          </a:p>
          <a:p>
            <a:r>
              <a:rPr lang="en-US" dirty="0"/>
              <a:t>2) Higher chance of re-coarctation because some hypoplastic tissue are left behind</a:t>
            </a:r>
          </a:p>
          <a:p>
            <a:endParaRPr lang="en-US" dirty="0"/>
          </a:p>
          <a:p>
            <a:r>
              <a:rPr lang="en-US" dirty="0"/>
              <a:t>3) Cerebral ischemia because of steal phenomenon</a:t>
            </a:r>
            <a:endParaRPr lang="en-IN" dirty="0"/>
          </a:p>
        </p:txBody>
      </p:sp>
      <p:sp>
        <p:nvSpPr>
          <p:cNvPr id="15" name="Text Placeholder 14">
            <a:extLst>
              <a:ext uri="{FF2B5EF4-FFF2-40B4-BE49-F238E27FC236}">
                <a16:creationId xmlns:a16="http://schemas.microsoft.com/office/drawing/2014/main" id="{0FB3244C-50E8-C33E-753C-37A5955C324A}"/>
              </a:ext>
            </a:extLst>
          </p:cNvPr>
          <p:cNvSpPr>
            <a:spLocks noGrp="1"/>
          </p:cNvSpPr>
          <p:nvPr>
            <p:ph type="body" sz="quarter" idx="35"/>
          </p:nvPr>
        </p:nvSpPr>
        <p:spPr/>
        <p:txBody>
          <a:bodyPr/>
          <a:lstStyle/>
          <a:p>
            <a:r>
              <a:rPr lang="en-US" dirty="0"/>
              <a:t>1)Risk of aneurysm in segment opposite to Graft</a:t>
            </a:r>
            <a:endParaRPr lang="en-IN" dirty="0"/>
          </a:p>
        </p:txBody>
      </p:sp>
      <p:sp>
        <p:nvSpPr>
          <p:cNvPr id="4" name="Footer Placeholder 3">
            <a:extLst>
              <a:ext uri="{FF2B5EF4-FFF2-40B4-BE49-F238E27FC236}">
                <a16:creationId xmlns:a16="http://schemas.microsoft.com/office/drawing/2014/main" id="{7BBD8B15-DC37-90B6-B7BA-1BAC1773591B}"/>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945A3BF0-E1C7-F9C6-846A-375ABEC4A90A}"/>
              </a:ext>
            </a:extLst>
          </p:cNvPr>
          <p:cNvSpPr>
            <a:spLocks noGrp="1"/>
          </p:cNvSpPr>
          <p:nvPr>
            <p:ph type="sldNum" sz="quarter" idx="12"/>
          </p:nvPr>
        </p:nvSpPr>
        <p:spPr/>
        <p:txBody>
          <a:bodyPr/>
          <a:lstStyle/>
          <a:p>
            <a:fld id="{FE024F78-56A6-7740-B68D-8D4D026EDF3F}" type="slidenum">
              <a:rPr lang="en-US" smtClean="0"/>
              <a:pPr/>
              <a:t>61</a:t>
            </a:fld>
            <a:endParaRPr lang="en-US" dirty="0"/>
          </a:p>
        </p:txBody>
      </p:sp>
      <p:sp>
        <p:nvSpPr>
          <p:cNvPr id="16" name="Text Placeholder 11">
            <a:extLst>
              <a:ext uri="{FF2B5EF4-FFF2-40B4-BE49-F238E27FC236}">
                <a16:creationId xmlns:a16="http://schemas.microsoft.com/office/drawing/2014/main" id="{5365FBEC-8F61-B586-B6B6-08892BA467B0}"/>
              </a:ext>
            </a:extLst>
          </p:cNvPr>
          <p:cNvSpPr txBox="1">
            <a:spLocks/>
          </p:cNvSpPr>
          <p:nvPr/>
        </p:nvSpPr>
        <p:spPr>
          <a:xfrm>
            <a:off x="8157753" y="2198363"/>
            <a:ext cx="2522391" cy="929026"/>
          </a:xfrm>
          <a:prstGeom prst="rect">
            <a:avLst/>
          </a:prstGeom>
        </p:spPr>
        <p:txBody>
          <a:bodyPr vert="horz" lIns="91440" tIns="45720" rIns="91440" bIns="45720" rtlCol="0" anchor="t">
            <a:noAutofit/>
          </a:bodyPr>
          <a:lstStyle>
            <a:lvl1pPr marL="0" indent="0" algn="ctr" defTabSz="914400" rtl="0" eaLnBrk="1" latinLnBrk="0" hangingPunct="1">
              <a:lnSpc>
                <a:spcPct val="140000"/>
              </a:lnSpc>
              <a:spcBef>
                <a:spcPts val="1000"/>
              </a:spcBef>
              <a:buFontTx/>
              <a:buNone/>
              <a:defRPr sz="1600" kern="1200">
                <a:solidFill>
                  <a:schemeClr val="bg1"/>
                </a:solidFill>
                <a:latin typeface="+mn-lt"/>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N" dirty="0"/>
          </a:p>
        </p:txBody>
      </p:sp>
      <p:sp>
        <p:nvSpPr>
          <p:cNvPr id="17" name="TextBox 16">
            <a:extLst>
              <a:ext uri="{FF2B5EF4-FFF2-40B4-BE49-F238E27FC236}">
                <a16:creationId xmlns:a16="http://schemas.microsoft.com/office/drawing/2014/main" id="{DBA17B9C-3D6C-0E1A-4A5E-A709647133FB}"/>
              </a:ext>
            </a:extLst>
          </p:cNvPr>
          <p:cNvSpPr txBox="1"/>
          <p:nvPr/>
        </p:nvSpPr>
        <p:spPr>
          <a:xfrm>
            <a:off x="4604944" y="1896059"/>
            <a:ext cx="3357152" cy="958147"/>
          </a:xfrm>
          <a:prstGeom prst="rect">
            <a:avLst/>
          </a:prstGeom>
          <a:noFill/>
        </p:spPr>
        <p:txBody>
          <a:bodyPr wrap="square" rtlCol="0">
            <a:spAutoFit/>
          </a:bodyPr>
          <a:lstStyle/>
          <a:p>
            <a:pPr>
              <a:lnSpc>
                <a:spcPct val="150000"/>
              </a:lnSpc>
            </a:pPr>
            <a:r>
              <a:rPr lang="en-US" sz="2000" b="1" dirty="0">
                <a:solidFill>
                  <a:schemeClr val="bg1"/>
                </a:solidFill>
              </a:rPr>
              <a:t>SUBCLAVIAN FLAP</a:t>
            </a:r>
          </a:p>
          <a:p>
            <a:pPr>
              <a:lnSpc>
                <a:spcPct val="150000"/>
              </a:lnSpc>
            </a:pPr>
            <a:r>
              <a:rPr lang="en-US" sz="2000" b="1" dirty="0">
                <a:solidFill>
                  <a:schemeClr val="bg1"/>
                </a:solidFill>
              </a:rPr>
              <a:t>       TECHNIQUE</a:t>
            </a:r>
            <a:endParaRPr lang="en-IN" sz="2000" b="1" dirty="0">
              <a:solidFill>
                <a:schemeClr val="bg1"/>
              </a:solidFill>
            </a:endParaRPr>
          </a:p>
        </p:txBody>
      </p:sp>
      <p:sp>
        <p:nvSpPr>
          <p:cNvPr id="18" name="TextBox 17">
            <a:extLst>
              <a:ext uri="{FF2B5EF4-FFF2-40B4-BE49-F238E27FC236}">
                <a16:creationId xmlns:a16="http://schemas.microsoft.com/office/drawing/2014/main" id="{334E1102-7541-85F5-0B2D-65D208AF8C78}"/>
              </a:ext>
            </a:extLst>
          </p:cNvPr>
          <p:cNvSpPr txBox="1"/>
          <p:nvPr/>
        </p:nvSpPr>
        <p:spPr>
          <a:xfrm>
            <a:off x="8446351" y="2127564"/>
            <a:ext cx="3357152" cy="577338"/>
          </a:xfrm>
          <a:prstGeom prst="rect">
            <a:avLst/>
          </a:prstGeom>
          <a:noFill/>
        </p:spPr>
        <p:txBody>
          <a:bodyPr wrap="square" rtlCol="0">
            <a:spAutoFit/>
          </a:bodyPr>
          <a:lstStyle/>
          <a:p>
            <a:pPr>
              <a:lnSpc>
                <a:spcPct val="150000"/>
              </a:lnSpc>
            </a:pPr>
            <a:r>
              <a:rPr lang="en-US" sz="2400" b="1" dirty="0">
                <a:solidFill>
                  <a:schemeClr val="bg1"/>
                </a:solidFill>
              </a:rPr>
              <a:t>Patch </a:t>
            </a:r>
            <a:r>
              <a:rPr lang="en-US" sz="2400" b="1" dirty="0" err="1">
                <a:solidFill>
                  <a:schemeClr val="bg1"/>
                </a:solidFill>
              </a:rPr>
              <a:t>Aortoplasty</a:t>
            </a:r>
            <a:endParaRPr lang="en-IN" sz="2400" b="1" dirty="0">
              <a:solidFill>
                <a:schemeClr val="bg1"/>
              </a:solidFill>
            </a:endParaRPr>
          </a:p>
        </p:txBody>
      </p:sp>
    </p:spTree>
    <p:extLst>
      <p:ext uri="{BB962C8B-B14F-4D97-AF65-F5344CB8AC3E}">
        <p14:creationId xmlns:p14="http://schemas.microsoft.com/office/powerpoint/2010/main" val="32563705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F562-5C1F-79B1-907D-29517A25F1D3}"/>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258C020A-EB35-EA12-630F-D18FC65D5857}"/>
              </a:ext>
            </a:extLst>
          </p:cNvPr>
          <p:cNvSpPr>
            <a:spLocks noGrp="1"/>
          </p:cNvSpPr>
          <p:nvPr>
            <p:ph type="body" sz="quarter" idx="29"/>
          </p:nvPr>
        </p:nvSpPr>
        <p:spPr/>
        <p:txBody>
          <a:bodyPr/>
          <a:lstStyle/>
          <a:p>
            <a:endParaRPr lang="en-IN"/>
          </a:p>
        </p:txBody>
      </p:sp>
      <p:sp>
        <p:nvSpPr>
          <p:cNvPr id="4" name="Text Placeholder 3">
            <a:extLst>
              <a:ext uri="{FF2B5EF4-FFF2-40B4-BE49-F238E27FC236}">
                <a16:creationId xmlns:a16="http://schemas.microsoft.com/office/drawing/2014/main" id="{7D1411E1-A333-B8C9-0826-BB748F79CB16}"/>
              </a:ext>
            </a:extLst>
          </p:cNvPr>
          <p:cNvSpPr>
            <a:spLocks noGrp="1"/>
          </p:cNvSpPr>
          <p:nvPr>
            <p:ph type="body" sz="quarter" idx="33"/>
          </p:nvPr>
        </p:nvSpPr>
        <p:spPr/>
        <p:txBody>
          <a:bodyPr/>
          <a:lstStyle/>
          <a:p>
            <a:endParaRPr lang="en-IN"/>
          </a:p>
        </p:txBody>
      </p:sp>
      <p:sp>
        <p:nvSpPr>
          <p:cNvPr id="5" name="Text Placeholder 4">
            <a:extLst>
              <a:ext uri="{FF2B5EF4-FFF2-40B4-BE49-F238E27FC236}">
                <a16:creationId xmlns:a16="http://schemas.microsoft.com/office/drawing/2014/main" id="{A477D251-B974-A2E2-E3BA-4AAC5923A1AC}"/>
              </a:ext>
            </a:extLst>
          </p:cNvPr>
          <p:cNvSpPr>
            <a:spLocks noGrp="1"/>
          </p:cNvSpPr>
          <p:nvPr>
            <p:ph type="body" sz="quarter" idx="34"/>
          </p:nvPr>
        </p:nvSpPr>
        <p:spPr/>
        <p:txBody>
          <a:bodyPr/>
          <a:lstStyle/>
          <a:p>
            <a:endParaRPr lang="en-IN"/>
          </a:p>
        </p:txBody>
      </p:sp>
      <p:sp>
        <p:nvSpPr>
          <p:cNvPr id="6" name="Text Placeholder 5">
            <a:extLst>
              <a:ext uri="{FF2B5EF4-FFF2-40B4-BE49-F238E27FC236}">
                <a16:creationId xmlns:a16="http://schemas.microsoft.com/office/drawing/2014/main" id="{242830BE-4FF8-F3E4-5362-C14E956E3030}"/>
              </a:ext>
            </a:extLst>
          </p:cNvPr>
          <p:cNvSpPr>
            <a:spLocks noGrp="1"/>
          </p:cNvSpPr>
          <p:nvPr>
            <p:ph type="body" sz="quarter" idx="35"/>
          </p:nvPr>
        </p:nvSpPr>
        <p:spPr/>
        <p:txBody>
          <a:bodyPr/>
          <a:lstStyle/>
          <a:p>
            <a:endParaRPr lang="en-IN"/>
          </a:p>
        </p:txBody>
      </p:sp>
      <p:sp>
        <p:nvSpPr>
          <p:cNvPr id="7" name="Footer Placeholder 6">
            <a:extLst>
              <a:ext uri="{FF2B5EF4-FFF2-40B4-BE49-F238E27FC236}">
                <a16:creationId xmlns:a16="http://schemas.microsoft.com/office/drawing/2014/main" id="{DE986828-E92F-4705-3CF3-CB2E6AF844B2}"/>
              </a:ext>
            </a:extLst>
          </p:cNvPr>
          <p:cNvSpPr>
            <a:spLocks noGrp="1"/>
          </p:cNvSpPr>
          <p:nvPr>
            <p:ph type="ftr" sz="quarter" idx="11"/>
          </p:nvPr>
        </p:nvSpPr>
        <p:spPr/>
        <p:txBody>
          <a:bodyPr/>
          <a:lstStyle/>
          <a:p>
            <a:r>
              <a:rPr lang="en-US"/>
              <a:t>Scientific findings</a:t>
            </a:r>
            <a:endParaRPr lang="en-US" dirty="0"/>
          </a:p>
        </p:txBody>
      </p:sp>
      <p:sp>
        <p:nvSpPr>
          <p:cNvPr id="8" name="Slide Number Placeholder 7">
            <a:extLst>
              <a:ext uri="{FF2B5EF4-FFF2-40B4-BE49-F238E27FC236}">
                <a16:creationId xmlns:a16="http://schemas.microsoft.com/office/drawing/2014/main" id="{EB6584A9-B0E2-11A9-4569-8A966E593AF2}"/>
              </a:ext>
            </a:extLst>
          </p:cNvPr>
          <p:cNvSpPr>
            <a:spLocks noGrp="1"/>
          </p:cNvSpPr>
          <p:nvPr>
            <p:ph type="sldNum" sz="quarter" idx="12"/>
          </p:nvPr>
        </p:nvSpPr>
        <p:spPr/>
        <p:txBody>
          <a:bodyPr/>
          <a:lstStyle/>
          <a:p>
            <a:fld id="{FE024F78-56A6-7740-B68D-8D4D026EDF3F}" type="slidenum">
              <a:rPr lang="en-US" smtClean="0"/>
              <a:pPr/>
              <a:t>62</a:t>
            </a:fld>
            <a:endParaRPr lang="en-US" dirty="0"/>
          </a:p>
        </p:txBody>
      </p:sp>
      <p:pic>
        <p:nvPicPr>
          <p:cNvPr id="10" name="Picture 9">
            <a:extLst>
              <a:ext uri="{FF2B5EF4-FFF2-40B4-BE49-F238E27FC236}">
                <a16:creationId xmlns:a16="http://schemas.microsoft.com/office/drawing/2014/main" id="{636E0CB3-967B-E006-E3F3-5BAE3498FF37}"/>
              </a:ext>
            </a:extLst>
          </p:cNvPr>
          <p:cNvPicPr>
            <a:picLocks noChangeAspect="1"/>
          </p:cNvPicPr>
          <p:nvPr/>
        </p:nvPicPr>
        <p:blipFill rotWithShape="1">
          <a:blip r:embed="rId3"/>
          <a:srcRect l="7671" t="35952" r="31602" b="18095"/>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30DE242B-1257-B853-5CFC-ED8ADD10534B}"/>
              </a:ext>
            </a:extLst>
          </p:cNvPr>
          <p:cNvSpPr/>
          <p:nvPr/>
        </p:nvSpPr>
        <p:spPr>
          <a:xfrm>
            <a:off x="97972" y="137729"/>
            <a:ext cx="5697201"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rPr>
              <a:t>Surgical complications</a:t>
            </a:r>
          </a:p>
        </p:txBody>
      </p:sp>
    </p:spTree>
    <p:extLst>
      <p:ext uri="{BB962C8B-B14F-4D97-AF65-F5344CB8AC3E}">
        <p14:creationId xmlns:p14="http://schemas.microsoft.com/office/powerpoint/2010/main" val="15096702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17AB780-EC88-AB3D-2175-D3E19AEFBCBE}"/>
              </a:ext>
            </a:extLst>
          </p:cNvPr>
          <p:cNvSpPr>
            <a:spLocks noGrp="1"/>
          </p:cNvSpPr>
          <p:nvPr>
            <p:ph sz="quarter" idx="25"/>
          </p:nvPr>
        </p:nvSpPr>
        <p:spPr>
          <a:xfrm>
            <a:off x="849351" y="1683189"/>
            <a:ext cx="10493300" cy="1860111"/>
          </a:xfrm>
          <a:solidFill>
            <a:schemeClr val="bg2">
              <a:alpha val="43000"/>
            </a:schemeClr>
          </a:solidFill>
        </p:spPr>
        <p:txBody>
          <a:bodyPr/>
          <a:lstStyle/>
          <a:p>
            <a:r>
              <a:rPr lang="en-US" dirty="0">
                <a:solidFill>
                  <a:schemeClr val="bg1"/>
                </a:solidFill>
              </a:rPr>
              <a:t>CoA repair  + Pulmonary Banding</a:t>
            </a:r>
          </a:p>
          <a:p>
            <a:endParaRPr lang="en-US" dirty="0">
              <a:solidFill>
                <a:schemeClr val="bg1"/>
              </a:solidFill>
            </a:endParaRPr>
          </a:p>
          <a:p>
            <a:r>
              <a:rPr lang="en-US" dirty="0">
                <a:solidFill>
                  <a:schemeClr val="bg1"/>
                </a:solidFill>
              </a:rPr>
              <a:t>Pulmonary </a:t>
            </a:r>
            <a:r>
              <a:rPr lang="en-US" dirty="0" err="1">
                <a:solidFill>
                  <a:schemeClr val="bg1"/>
                </a:solidFill>
              </a:rPr>
              <a:t>Debanding</a:t>
            </a:r>
            <a:r>
              <a:rPr lang="en-US" dirty="0">
                <a:solidFill>
                  <a:schemeClr val="bg1"/>
                </a:solidFill>
              </a:rPr>
              <a:t> f/b VSD closure</a:t>
            </a:r>
          </a:p>
        </p:txBody>
      </p:sp>
      <p:sp>
        <p:nvSpPr>
          <p:cNvPr id="9" name="Title 8">
            <a:extLst>
              <a:ext uri="{FF2B5EF4-FFF2-40B4-BE49-F238E27FC236}">
                <a16:creationId xmlns:a16="http://schemas.microsoft.com/office/drawing/2014/main" id="{22D533EE-4554-47FA-2339-A91C9F65536B}"/>
              </a:ext>
            </a:extLst>
          </p:cNvPr>
          <p:cNvSpPr>
            <a:spLocks noGrp="1"/>
          </p:cNvSpPr>
          <p:nvPr>
            <p:ph type="title"/>
          </p:nvPr>
        </p:nvSpPr>
        <p:spPr/>
        <p:txBody>
          <a:bodyPr/>
          <a:lstStyle/>
          <a:p>
            <a:r>
              <a:rPr lang="en-US" dirty="0"/>
              <a:t>CoA + VSD</a:t>
            </a:r>
            <a:endParaRPr lang="en-IN" dirty="0"/>
          </a:p>
        </p:txBody>
      </p:sp>
      <p:sp>
        <p:nvSpPr>
          <p:cNvPr id="8" name="Slide Number Placeholder 7">
            <a:extLst>
              <a:ext uri="{FF2B5EF4-FFF2-40B4-BE49-F238E27FC236}">
                <a16:creationId xmlns:a16="http://schemas.microsoft.com/office/drawing/2014/main" id="{58FB5764-1080-912E-C1AE-B712E7DA93FD}"/>
              </a:ext>
            </a:extLst>
          </p:cNvPr>
          <p:cNvSpPr>
            <a:spLocks noGrp="1"/>
          </p:cNvSpPr>
          <p:nvPr>
            <p:ph type="sldNum" sz="quarter" idx="12"/>
          </p:nvPr>
        </p:nvSpPr>
        <p:spPr/>
        <p:txBody>
          <a:bodyPr/>
          <a:lstStyle/>
          <a:p>
            <a:fld id="{FE024F78-56A6-7740-B68D-8D4D026EDF3F}" type="slidenum">
              <a:rPr lang="en-US" smtClean="0"/>
              <a:pPr/>
              <a:t>63</a:t>
            </a:fld>
            <a:endParaRPr lang="en-US" dirty="0"/>
          </a:p>
        </p:txBody>
      </p:sp>
      <p:sp>
        <p:nvSpPr>
          <p:cNvPr id="11" name="Arrow: Down 10">
            <a:extLst>
              <a:ext uri="{FF2B5EF4-FFF2-40B4-BE49-F238E27FC236}">
                <a16:creationId xmlns:a16="http://schemas.microsoft.com/office/drawing/2014/main" id="{3C1F6C74-BE96-501D-1CBF-FA877616D000}"/>
              </a:ext>
            </a:extLst>
          </p:cNvPr>
          <p:cNvSpPr/>
          <p:nvPr/>
        </p:nvSpPr>
        <p:spPr>
          <a:xfrm>
            <a:off x="3053443" y="2188029"/>
            <a:ext cx="408214" cy="5225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Content Placeholder 9">
            <a:extLst>
              <a:ext uri="{FF2B5EF4-FFF2-40B4-BE49-F238E27FC236}">
                <a16:creationId xmlns:a16="http://schemas.microsoft.com/office/drawing/2014/main" id="{ABBF9D9D-C1EE-D4C6-009E-E27D9938FF5C}"/>
              </a:ext>
            </a:extLst>
          </p:cNvPr>
          <p:cNvSpPr txBox="1">
            <a:spLocks/>
          </p:cNvSpPr>
          <p:nvPr/>
        </p:nvSpPr>
        <p:spPr>
          <a:xfrm>
            <a:off x="849351" y="4019906"/>
            <a:ext cx="10493300" cy="1860111"/>
          </a:xfrm>
          <a:prstGeom prst="rect">
            <a:avLst/>
          </a:prstGeom>
          <a:solidFill>
            <a:schemeClr val="bg2">
              <a:alpha val="43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Single Stage repair via Median sternotomy approach</a:t>
            </a:r>
          </a:p>
          <a:p>
            <a:endParaRPr lang="en-US" dirty="0">
              <a:solidFill>
                <a:schemeClr val="bg1"/>
              </a:solidFill>
            </a:endParaRPr>
          </a:p>
          <a:p>
            <a:r>
              <a:rPr lang="en-US" dirty="0">
                <a:solidFill>
                  <a:schemeClr val="bg1"/>
                </a:solidFill>
              </a:rPr>
              <a:t>High Risk of neurological complication if the procedure is carried in Deep hypothermic circulatory arrest</a:t>
            </a:r>
          </a:p>
        </p:txBody>
      </p:sp>
      <p:sp>
        <p:nvSpPr>
          <p:cNvPr id="13" name="Callout: Right Arrow 12">
            <a:extLst>
              <a:ext uri="{FF2B5EF4-FFF2-40B4-BE49-F238E27FC236}">
                <a16:creationId xmlns:a16="http://schemas.microsoft.com/office/drawing/2014/main" id="{E8FB1ED6-6769-741E-DE18-B68AD0D24AEF}"/>
              </a:ext>
            </a:extLst>
          </p:cNvPr>
          <p:cNvSpPr/>
          <p:nvPr/>
        </p:nvSpPr>
        <p:spPr>
          <a:xfrm>
            <a:off x="130629" y="1690688"/>
            <a:ext cx="506185" cy="1860111"/>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Callout: Right Arrow 13">
            <a:extLst>
              <a:ext uri="{FF2B5EF4-FFF2-40B4-BE49-F238E27FC236}">
                <a16:creationId xmlns:a16="http://schemas.microsoft.com/office/drawing/2014/main" id="{C9DC1698-B600-5C0E-6063-8DB764E8ECF8}"/>
              </a:ext>
            </a:extLst>
          </p:cNvPr>
          <p:cNvSpPr/>
          <p:nvPr/>
        </p:nvSpPr>
        <p:spPr>
          <a:xfrm>
            <a:off x="130629" y="4019905"/>
            <a:ext cx="506185" cy="1860111"/>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131803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150637-A51B-B948-813B-EB614D9B82AE}"/>
              </a:ext>
            </a:extLst>
          </p:cNvPr>
          <p:cNvSpPr>
            <a:spLocks noGrp="1"/>
          </p:cNvSpPr>
          <p:nvPr>
            <p:ph type="title"/>
          </p:nvPr>
        </p:nvSpPr>
        <p:spPr/>
        <p:txBody>
          <a:bodyPr/>
          <a:lstStyle/>
          <a:p>
            <a:r>
              <a:rPr lang="en-US" dirty="0"/>
              <a:t>Re-coarctation develops</a:t>
            </a:r>
            <a:endParaRPr lang="en-IN" dirty="0"/>
          </a:p>
        </p:txBody>
      </p:sp>
      <p:sp>
        <p:nvSpPr>
          <p:cNvPr id="4" name="Footer Placeholder 3">
            <a:extLst>
              <a:ext uri="{FF2B5EF4-FFF2-40B4-BE49-F238E27FC236}">
                <a16:creationId xmlns:a16="http://schemas.microsoft.com/office/drawing/2014/main" id="{40A10A00-1D04-AB08-296A-2966F790EBCE}"/>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66053920-72D9-6632-C46E-082374F6EC4D}"/>
              </a:ext>
            </a:extLst>
          </p:cNvPr>
          <p:cNvSpPr>
            <a:spLocks noGrp="1"/>
          </p:cNvSpPr>
          <p:nvPr>
            <p:ph type="sldNum" sz="quarter" idx="12"/>
          </p:nvPr>
        </p:nvSpPr>
        <p:spPr/>
        <p:txBody>
          <a:bodyPr/>
          <a:lstStyle/>
          <a:p>
            <a:fld id="{FE024F78-56A6-7740-B68D-8D4D026EDF3F}" type="slidenum">
              <a:rPr lang="en-US" smtClean="0"/>
              <a:pPr/>
              <a:t>64</a:t>
            </a:fld>
            <a:endParaRPr lang="en-US" dirty="0"/>
          </a:p>
        </p:txBody>
      </p:sp>
      <p:sp>
        <p:nvSpPr>
          <p:cNvPr id="6" name="Arrow: Down 5">
            <a:extLst>
              <a:ext uri="{FF2B5EF4-FFF2-40B4-BE49-F238E27FC236}">
                <a16:creationId xmlns:a16="http://schemas.microsoft.com/office/drawing/2014/main" id="{7382CF9F-85BD-9AB5-201E-D93ACDF55243}"/>
              </a:ext>
            </a:extLst>
          </p:cNvPr>
          <p:cNvSpPr/>
          <p:nvPr/>
        </p:nvSpPr>
        <p:spPr>
          <a:xfrm>
            <a:off x="5110843" y="1690688"/>
            <a:ext cx="985157" cy="2277155"/>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TextBox 6">
            <a:extLst>
              <a:ext uri="{FF2B5EF4-FFF2-40B4-BE49-F238E27FC236}">
                <a16:creationId xmlns:a16="http://schemas.microsoft.com/office/drawing/2014/main" id="{60E8DBEB-4CA9-56E7-C289-EA4F03CDD743}"/>
              </a:ext>
            </a:extLst>
          </p:cNvPr>
          <p:cNvSpPr txBox="1"/>
          <p:nvPr/>
        </p:nvSpPr>
        <p:spPr>
          <a:xfrm>
            <a:off x="2596243" y="4161305"/>
            <a:ext cx="8077200" cy="523220"/>
          </a:xfrm>
          <a:prstGeom prst="rect">
            <a:avLst/>
          </a:prstGeom>
          <a:noFill/>
        </p:spPr>
        <p:txBody>
          <a:bodyPr wrap="square" rtlCol="0">
            <a:spAutoFit/>
          </a:bodyPr>
          <a:lstStyle/>
          <a:p>
            <a:r>
              <a:rPr lang="en-US" sz="2800" dirty="0">
                <a:solidFill>
                  <a:schemeClr val="bg1"/>
                </a:solidFill>
              </a:rPr>
              <a:t>Balloon angioplasty with possible stent placement</a:t>
            </a:r>
            <a:endParaRPr lang="en-IN" sz="2800" dirty="0">
              <a:solidFill>
                <a:schemeClr val="bg1"/>
              </a:solidFill>
            </a:endParaRPr>
          </a:p>
        </p:txBody>
      </p:sp>
      <p:sp>
        <p:nvSpPr>
          <p:cNvPr id="2" name="TextBox 1">
            <a:extLst>
              <a:ext uri="{FF2B5EF4-FFF2-40B4-BE49-F238E27FC236}">
                <a16:creationId xmlns:a16="http://schemas.microsoft.com/office/drawing/2014/main" id="{DC9DE672-1F24-054B-9B59-03A774546D53}"/>
              </a:ext>
            </a:extLst>
          </p:cNvPr>
          <p:cNvSpPr txBox="1"/>
          <p:nvPr/>
        </p:nvSpPr>
        <p:spPr>
          <a:xfrm>
            <a:off x="6351814" y="1502229"/>
            <a:ext cx="4392386" cy="2246769"/>
          </a:xfrm>
          <a:prstGeom prst="rect">
            <a:avLst/>
          </a:prstGeom>
          <a:noFill/>
        </p:spPr>
        <p:txBody>
          <a:bodyPr wrap="square" rtlCol="0">
            <a:spAutoFit/>
          </a:bodyPr>
          <a:lstStyle/>
          <a:p>
            <a:pPr marL="342900" indent="-342900">
              <a:buAutoNum type="arabicParenR"/>
            </a:pPr>
            <a:r>
              <a:rPr lang="en-US" sz="2000" dirty="0">
                <a:solidFill>
                  <a:schemeClr val="bg1"/>
                </a:solidFill>
              </a:rPr>
              <a:t>Incomplete Initial repair</a:t>
            </a:r>
          </a:p>
          <a:p>
            <a:pPr marL="342900" indent="-342900">
              <a:buAutoNum type="arabicParenR"/>
            </a:pPr>
            <a:r>
              <a:rPr lang="en-US" sz="2000" dirty="0">
                <a:solidFill>
                  <a:schemeClr val="bg1"/>
                </a:solidFill>
              </a:rPr>
              <a:t>Residual abnormal tissue that may proliferate</a:t>
            </a:r>
          </a:p>
          <a:p>
            <a:pPr marL="342900" indent="-342900">
              <a:buAutoNum type="arabicParenR"/>
            </a:pPr>
            <a:r>
              <a:rPr lang="en-US" sz="2000" dirty="0">
                <a:solidFill>
                  <a:schemeClr val="bg1"/>
                </a:solidFill>
              </a:rPr>
              <a:t>Failure of anastomotic site to grow</a:t>
            </a:r>
          </a:p>
          <a:p>
            <a:pPr marL="342900" indent="-342900">
              <a:buAutoNum type="arabicParenR"/>
            </a:pPr>
            <a:r>
              <a:rPr lang="en-US" sz="2000" dirty="0">
                <a:solidFill>
                  <a:schemeClr val="bg1"/>
                </a:solidFill>
              </a:rPr>
              <a:t>Thrombus formation at suture site</a:t>
            </a:r>
          </a:p>
          <a:p>
            <a:pPr marL="342900" indent="-342900">
              <a:buAutoNum type="arabicParenR"/>
            </a:pPr>
            <a:r>
              <a:rPr lang="en-US" sz="2000" dirty="0">
                <a:solidFill>
                  <a:schemeClr val="bg1"/>
                </a:solidFill>
              </a:rPr>
              <a:t>Intimal and medial hyperplasia at suture site</a:t>
            </a:r>
            <a:endParaRPr lang="en-IN" sz="2000" dirty="0">
              <a:solidFill>
                <a:schemeClr val="bg1"/>
              </a:solidFill>
            </a:endParaRPr>
          </a:p>
        </p:txBody>
      </p:sp>
    </p:spTree>
    <p:extLst>
      <p:ext uri="{BB962C8B-B14F-4D97-AF65-F5344CB8AC3E}">
        <p14:creationId xmlns:p14="http://schemas.microsoft.com/office/powerpoint/2010/main" val="25914950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309040-27ED-D939-1770-AA096F31675B}"/>
              </a:ext>
            </a:extLst>
          </p:cNvPr>
          <p:cNvSpPr>
            <a:spLocks noGrp="1"/>
          </p:cNvSpPr>
          <p:nvPr>
            <p:ph type="title"/>
          </p:nvPr>
        </p:nvSpPr>
        <p:spPr/>
        <p:txBody>
          <a:bodyPr/>
          <a:lstStyle/>
          <a:p>
            <a:r>
              <a:rPr lang="en-US" dirty="0"/>
              <a:t>INTERUPTTED AORTIC ARCH</a:t>
            </a:r>
            <a:endParaRPr lang="en-IN" dirty="0"/>
          </a:p>
        </p:txBody>
      </p:sp>
      <p:sp>
        <p:nvSpPr>
          <p:cNvPr id="4" name="Footer Placeholder 3">
            <a:extLst>
              <a:ext uri="{FF2B5EF4-FFF2-40B4-BE49-F238E27FC236}">
                <a16:creationId xmlns:a16="http://schemas.microsoft.com/office/drawing/2014/main" id="{EF79D94D-59CE-A94A-6C9E-41676D6F73DB}"/>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DAA462C-61AA-820B-2B99-4B1115888A08}"/>
              </a:ext>
            </a:extLst>
          </p:cNvPr>
          <p:cNvSpPr>
            <a:spLocks noGrp="1"/>
          </p:cNvSpPr>
          <p:nvPr>
            <p:ph type="sldNum" sz="quarter" idx="12"/>
          </p:nvPr>
        </p:nvSpPr>
        <p:spPr/>
        <p:txBody>
          <a:bodyPr/>
          <a:lstStyle/>
          <a:p>
            <a:fld id="{FE024F78-56A6-7740-B68D-8D4D026EDF3F}" type="slidenum">
              <a:rPr lang="en-US" smtClean="0"/>
              <a:pPr/>
              <a:t>65</a:t>
            </a:fld>
            <a:endParaRPr lang="en-US" dirty="0"/>
          </a:p>
        </p:txBody>
      </p:sp>
      <p:sp>
        <p:nvSpPr>
          <p:cNvPr id="6" name="TextBox 5">
            <a:extLst>
              <a:ext uri="{FF2B5EF4-FFF2-40B4-BE49-F238E27FC236}">
                <a16:creationId xmlns:a16="http://schemas.microsoft.com/office/drawing/2014/main" id="{62C9AFCB-1A64-B265-86E4-D35812A07AF9}"/>
              </a:ext>
            </a:extLst>
          </p:cNvPr>
          <p:cNvSpPr txBox="1"/>
          <p:nvPr/>
        </p:nvSpPr>
        <p:spPr>
          <a:xfrm>
            <a:off x="6310858" y="2083633"/>
            <a:ext cx="4706911" cy="4832092"/>
          </a:xfrm>
          <a:prstGeom prst="rect">
            <a:avLst/>
          </a:prstGeom>
          <a:noFill/>
        </p:spPr>
        <p:txBody>
          <a:bodyPr wrap="square" rtlCol="0">
            <a:spAutoFit/>
          </a:bodyPr>
          <a:lstStyle/>
          <a:p>
            <a:r>
              <a:rPr lang="en-US" sz="2800" dirty="0">
                <a:solidFill>
                  <a:schemeClr val="bg1"/>
                </a:solidFill>
              </a:rPr>
              <a:t>Presence of Discontinuity anywhere along the Aortic arch</a:t>
            </a:r>
          </a:p>
          <a:p>
            <a:endParaRPr lang="en-US" sz="2800" dirty="0">
              <a:solidFill>
                <a:schemeClr val="bg1"/>
              </a:solidFill>
            </a:endParaRPr>
          </a:p>
          <a:p>
            <a:r>
              <a:rPr lang="en-US" sz="2800" dirty="0">
                <a:solidFill>
                  <a:schemeClr val="bg1"/>
                </a:solidFill>
              </a:rPr>
              <a:t>Mechanism:</a:t>
            </a:r>
            <a:br>
              <a:rPr lang="en-US" sz="2800" dirty="0">
                <a:solidFill>
                  <a:schemeClr val="bg1"/>
                </a:solidFill>
              </a:rPr>
            </a:br>
            <a:r>
              <a:rPr lang="en-US" sz="2800" dirty="0">
                <a:solidFill>
                  <a:schemeClr val="bg1"/>
                </a:solidFill>
              </a:rPr>
              <a:t>1) Abnormal involution of 3</a:t>
            </a:r>
            <a:r>
              <a:rPr lang="en-US" sz="2800" baseline="30000" dirty="0">
                <a:solidFill>
                  <a:schemeClr val="bg1"/>
                </a:solidFill>
              </a:rPr>
              <a:t>rd</a:t>
            </a:r>
            <a:r>
              <a:rPr lang="en-US" sz="2800" dirty="0">
                <a:solidFill>
                  <a:schemeClr val="bg1"/>
                </a:solidFill>
              </a:rPr>
              <a:t> and 4</a:t>
            </a:r>
            <a:r>
              <a:rPr lang="en-US" sz="2800" baseline="30000" dirty="0">
                <a:solidFill>
                  <a:schemeClr val="bg1"/>
                </a:solidFill>
              </a:rPr>
              <a:t>th</a:t>
            </a:r>
            <a:r>
              <a:rPr lang="en-US" sz="2800" dirty="0">
                <a:solidFill>
                  <a:schemeClr val="bg1"/>
                </a:solidFill>
              </a:rPr>
              <a:t> Arch &amp; neural crest migration</a:t>
            </a:r>
          </a:p>
          <a:p>
            <a:r>
              <a:rPr lang="en-US" sz="2800" dirty="0">
                <a:solidFill>
                  <a:schemeClr val="bg1"/>
                </a:solidFill>
              </a:rPr>
              <a:t>2) Teratogenic exposure to Bis-</a:t>
            </a:r>
            <a:r>
              <a:rPr lang="en-US" sz="2800" dirty="0" err="1">
                <a:solidFill>
                  <a:schemeClr val="bg1"/>
                </a:solidFill>
              </a:rPr>
              <a:t>dichoroacetyl</a:t>
            </a:r>
            <a:r>
              <a:rPr lang="en-US" sz="2800" dirty="0">
                <a:solidFill>
                  <a:schemeClr val="bg1"/>
                </a:solidFill>
              </a:rPr>
              <a:t> amine and </a:t>
            </a:r>
            <a:r>
              <a:rPr lang="en-US" sz="2800" dirty="0" err="1">
                <a:solidFill>
                  <a:schemeClr val="bg1"/>
                </a:solidFill>
              </a:rPr>
              <a:t>Isotretinon</a:t>
            </a:r>
            <a:endParaRPr lang="en-IN" sz="2800" dirty="0">
              <a:solidFill>
                <a:schemeClr val="bg1"/>
              </a:solidFill>
            </a:endParaRPr>
          </a:p>
        </p:txBody>
      </p:sp>
      <p:pic>
        <p:nvPicPr>
          <p:cNvPr id="8" name="Picture 7">
            <a:extLst>
              <a:ext uri="{FF2B5EF4-FFF2-40B4-BE49-F238E27FC236}">
                <a16:creationId xmlns:a16="http://schemas.microsoft.com/office/drawing/2014/main" id="{8D1F417E-0A12-F38D-B52D-BAC2781EA8EB}"/>
              </a:ext>
            </a:extLst>
          </p:cNvPr>
          <p:cNvPicPr>
            <a:picLocks noChangeAspect="1"/>
          </p:cNvPicPr>
          <p:nvPr/>
        </p:nvPicPr>
        <p:blipFill rotWithShape="1">
          <a:blip r:embed="rId3"/>
          <a:srcRect l="11935" t="37424" r="47393" b="39891"/>
          <a:stretch/>
        </p:blipFill>
        <p:spPr>
          <a:xfrm>
            <a:off x="1504011" y="1843790"/>
            <a:ext cx="4591989" cy="4758622"/>
          </a:xfrm>
          <a:prstGeom prst="rect">
            <a:avLst/>
          </a:prstGeom>
        </p:spPr>
      </p:pic>
    </p:spTree>
    <p:extLst>
      <p:ext uri="{BB962C8B-B14F-4D97-AF65-F5344CB8AC3E}">
        <p14:creationId xmlns:p14="http://schemas.microsoft.com/office/powerpoint/2010/main" val="20376675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5F6D16-78E0-0326-8F17-83152DF3EBDA}"/>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7AD4E3B8-BEF2-4778-3E1C-CD73A5B4F10D}"/>
              </a:ext>
            </a:extLst>
          </p:cNvPr>
          <p:cNvSpPr>
            <a:spLocks noGrp="1"/>
          </p:cNvSpPr>
          <p:nvPr>
            <p:ph type="ftr" sz="quarter" idx="11"/>
          </p:nvPr>
        </p:nvSpPr>
        <p:spPr/>
        <p:txBody>
          <a:bodyPr/>
          <a:lstStyle/>
          <a:p>
            <a:r>
              <a:rPr lang="en-US" dirty="0"/>
              <a:t>Scientific findings</a:t>
            </a:r>
          </a:p>
        </p:txBody>
      </p:sp>
      <p:sp>
        <p:nvSpPr>
          <p:cNvPr id="5" name="Slide Number Placeholder 4">
            <a:extLst>
              <a:ext uri="{FF2B5EF4-FFF2-40B4-BE49-F238E27FC236}">
                <a16:creationId xmlns:a16="http://schemas.microsoft.com/office/drawing/2014/main" id="{87AD49EE-7B8B-506E-5D7D-0736F67DCB93}"/>
              </a:ext>
            </a:extLst>
          </p:cNvPr>
          <p:cNvSpPr>
            <a:spLocks noGrp="1"/>
          </p:cNvSpPr>
          <p:nvPr>
            <p:ph type="sldNum" sz="quarter" idx="12"/>
          </p:nvPr>
        </p:nvSpPr>
        <p:spPr/>
        <p:txBody>
          <a:bodyPr/>
          <a:lstStyle/>
          <a:p>
            <a:fld id="{FE024F78-56A6-7740-B68D-8D4D026EDF3F}" type="slidenum">
              <a:rPr lang="en-US" smtClean="0"/>
              <a:pPr/>
              <a:t>66</a:t>
            </a:fld>
            <a:endParaRPr lang="en-US" dirty="0"/>
          </a:p>
        </p:txBody>
      </p:sp>
      <p:pic>
        <p:nvPicPr>
          <p:cNvPr id="6" name="Picture 5">
            <a:extLst>
              <a:ext uri="{FF2B5EF4-FFF2-40B4-BE49-F238E27FC236}">
                <a16:creationId xmlns:a16="http://schemas.microsoft.com/office/drawing/2014/main" id="{8B27FF15-D609-66FA-D5D5-951D44DC9A74}"/>
              </a:ext>
            </a:extLst>
          </p:cNvPr>
          <p:cNvPicPr>
            <a:picLocks noChangeAspect="1"/>
          </p:cNvPicPr>
          <p:nvPr/>
        </p:nvPicPr>
        <p:blipFill>
          <a:blip r:embed="rId3"/>
          <a:stretch>
            <a:fillRect/>
          </a:stretch>
        </p:blipFill>
        <p:spPr>
          <a:xfrm>
            <a:off x="0" y="-13714"/>
            <a:ext cx="8004748" cy="6871714"/>
          </a:xfrm>
          <a:prstGeom prst="rect">
            <a:avLst/>
          </a:prstGeom>
        </p:spPr>
      </p:pic>
      <p:sp>
        <p:nvSpPr>
          <p:cNvPr id="7" name="TextBox 6">
            <a:extLst>
              <a:ext uri="{FF2B5EF4-FFF2-40B4-BE49-F238E27FC236}">
                <a16:creationId xmlns:a16="http://schemas.microsoft.com/office/drawing/2014/main" id="{C03F6AC8-44A0-6BD1-C618-A58EAA90458B}"/>
              </a:ext>
            </a:extLst>
          </p:cNvPr>
          <p:cNvSpPr txBox="1"/>
          <p:nvPr/>
        </p:nvSpPr>
        <p:spPr>
          <a:xfrm>
            <a:off x="8394492" y="2308485"/>
            <a:ext cx="3132944" cy="1384995"/>
          </a:xfrm>
          <a:prstGeom prst="rect">
            <a:avLst/>
          </a:prstGeom>
          <a:noFill/>
        </p:spPr>
        <p:txBody>
          <a:bodyPr wrap="square" rtlCol="0">
            <a:spAutoFit/>
          </a:bodyPr>
          <a:lstStyle/>
          <a:p>
            <a:r>
              <a:rPr lang="en-US" sz="2800" dirty="0">
                <a:solidFill>
                  <a:schemeClr val="bg1"/>
                </a:solidFill>
              </a:rPr>
              <a:t>CELORIA AND PATTON CLASSIFICATION</a:t>
            </a:r>
            <a:endParaRPr lang="en-IN" sz="2800" dirty="0">
              <a:solidFill>
                <a:schemeClr val="bg1"/>
              </a:solidFill>
            </a:endParaRPr>
          </a:p>
        </p:txBody>
      </p:sp>
    </p:spTree>
    <p:extLst>
      <p:ext uri="{BB962C8B-B14F-4D97-AF65-F5344CB8AC3E}">
        <p14:creationId xmlns:p14="http://schemas.microsoft.com/office/powerpoint/2010/main" val="25611509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206E2A3-0A47-6330-CE66-E24A65D92643}"/>
              </a:ext>
            </a:extLst>
          </p:cNvPr>
          <p:cNvPicPr>
            <a:picLocks noGrp="1" noChangeAspect="1"/>
          </p:cNvPicPr>
          <p:nvPr>
            <p:ph sz="quarter" idx="24"/>
          </p:nvPr>
        </p:nvPicPr>
        <p:blipFill>
          <a:blip r:embed="rId3"/>
          <a:stretch>
            <a:fillRect/>
          </a:stretch>
        </p:blipFill>
        <p:spPr>
          <a:xfrm>
            <a:off x="0" y="0"/>
            <a:ext cx="12192000" cy="6897592"/>
          </a:xfrm>
          <a:prstGeom prst="rect">
            <a:avLst/>
          </a:prstGeom>
        </p:spPr>
      </p:pic>
      <p:sp>
        <p:nvSpPr>
          <p:cNvPr id="3" name="Title 2">
            <a:extLst>
              <a:ext uri="{FF2B5EF4-FFF2-40B4-BE49-F238E27FC236}">
                <a16:creationId xmlns:a16="http://schemas.microsoft.com/office/drawing/2014/main" id="{889F87B8-86CC-641B-D96E-339368519563}"/>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1B488C8B-C41A-FC04-AAB8-58A550EA3F27}"/>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C17625C4-D9F3-E814-7A8C-216B9A2C7CF0}"/>
              </a:ext>
            </a:extLst>
          </p:cNvPr>
          <p:cNvSpPr>
            <a:spLocks noGrp="1"/>
          </p:cNvSpPr>
          <p:nvPr>
            <p:ph type="sldNum" sz="quarter" idx="12"/>
          </p:nvPr>
        </p:nvSpPr>
        <p:spPr/>
        <p:txBody>
          <a:bodyPr/>
          <a:lstStyle/>
          <a:p>
            <a:fld id="{FE024F78-56A6-7740-B68D-8D4D026EDF3F}" type="slidenum">
              <a:rPr lang="en-US" smtClean="0"/>
              <a:pPr/>
              <a:t>67</a:t>
            </a:fld>
            <a:endParaRPr lang="en-US" dirty="0"/>
          </a:p>
        </p:txBody>
      </p:sp>
    </p:spTree>
    <p:extLst>
      <p:ext uri="{BB962C8B-B14F-4D97-AF65-F5344CB8AC3E}">
        <p14:creationId xmlns:p14="http://schemas.microsoft.com/office/powerpoint/2010/main" val="1271566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D357440-2F99-3E5D-5F46-AB16BB17D3F4}"/>
              </a:ext>
            </a:extLst>
          </p:cNvPr>
          <p:cNvPicPr>
            <a:picLocks noGrp="1" noChangeAspect="1"/>
          </p:cNvPicPr>
          <p:nvPr>
            <p:ph sz="quarter" idx="24"/>
          </p:nvPr>
        </p:nvPicPr>
        <p:blipFill rotWithShape="1">
          <a:blip r:embed="rId3"/>
          <a:srcRect l="26043" t="28298" r="9692" b="22431"/>
          <a:stretch/>
        </p:blipFill>
        <p:spPr>
          <a:xfrm>
            <a:off x="0" y="36978"/>
            <a:ext cx="5772089" cy="6821022"/>
          </a:xfrm>
        </p:spPr>
      </p:pic>
      <p:sp>
        <p:nvSpPr>
          <p:cNvPr id="4" name="Footer Placeholder 3">
            <a:extLst>
              <a:ext uri="{FF2B5EF4-FFF2-40B4-BE49-F238E27FC236}">
                <a16:creationId xmlns:a16="http://schemas.microsoft.com/office/drawing/2014/main" id="{7FC38B83-F549-FB60-00C3-48FEC37C9882}"/>
              </a:ext>
            </a:extLst>
          </p:cNvPr>
          <p:cNvSpPr>
            <a:spLocks noGrp="1"/>
          </p:cNvSpPr>
          <p:nvPr>
            <p:ph type="ftr" sz="quarter" idx="11"/>
          </p:nvPr>
        </p:nvSpPr>
        <p:spPr/>
        <p:txBody>
          <a:bodyPr/>
          <a:lstStyle/>
          <a:p>
            <a:r>
              <a:rPr lang="en-US" dirty="0"/>
              <a:t>Scientific findings</a:t>
            </a:r>
          </a:p>
        </p:txBody>
      </p:sp>
      <p:sp>
        <p:nvSpPr>
          <p:cNvPr id="5" name="Slide Number Placeholder 4">
            <a:extLst>
              <a:ext uri="{FF2B5EF4-FFF2-40B4-BE49-F238E27FC236}">
                <a16:creationId xmlns:a16="http://schemas.microsoft.com/office/drawing/2014/main" id="{F4F9FA1C-8657-5269-D1E0-F97EB6AD5B2F}"/>
              </a:ext>
            </a:extLst>
          </p:cNvPr>
          <p:cNvSpPr>
            <a:spLocks noGrp="1"/>
          </p:cNvSpPr>
          <p:nvPr>
            <p:ph type="sldNum" sz="quarter" idx="12"/>
          </p:nvPr>
        </p:nvSpPr>
        <p:spPr/>
        <p:txBody>
          <a:bodyPr/>
          <a:lstStyle/>
          <a:p>
            <a:fld id="{FE024F78-56A6-7740-B68D-8D4D026EDF3F}" type="slidenum">
              <a:rPr lang="en-US" smtClean="0"/>
              <a:pPr/>
              <a:t>68</a:t>
            </a:fld>
            <a:endParaRPr lang="en-US" dirty="0"/>
          </a:p>
        </p:txBody>
      </p:sp>
      <p:sp>
        <p:nvSpPr>
          <p:cNvPr id="8" name="Rectangle 7">
            <a:extLst>
              <a:ext uri="{FF2B5EF4-FFF2-40B4-BE49-F238E27FC236}">
                <a16:creationId xmlns:a16="http://schemas.microsoft.com/office/drawing/2014/main" id="{B0466B3E-0934-A4BF-F3AC-B026AB9F2AF5}"/>
              </a:ext>
            </a:extLst>
          </p:cNvPr>
          <p:cNvSpPr/>
          <p:nvPr/>
        </p:nvSpPr>
        <p:spPr>
          <a:xfrm>
            <a:off x="6599527" y="21193"/>
            <a:ext cx="4400826" cy="2308324"/>
          </a:xfrm>
          <a:prstGeom prst="rect">
            <a:avLst/>
          </a:prstGeom>
          <a:noFill/>
        </p:spPr>
        <p:txBody>
          <a:bodyPr wrap="squar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NEVER AN ISOLATED ANOMALY</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TextBox 1">
            <a:extLst>
              <a:ext uri="{FF2B5EF4-FFF2-40B4-BE49-F238E27FC236}">
                <a16:creationId xmlns:a16="http://schemas.microsoft.com/office/drawing/2014/main" id="{A2B8A546-D1EB-3EF8-6C04-B41C342C8324}"/>
              </a:ext>
            </a:extLst>
          </p:cNvPr>
          <p:cNvSpPr txBox="1"/>
          <p:nvPr/>
        </p:nvSpPr>
        <p:spPr>
          <a:xfrm>
            <a:off x="6221185" y="3447489"/>
            <a:ext cx="5662985" cy="1938992"/>
          </a:xfrm>
          <a:prstGeom prst="rect">
            <a:avLst/>
          </a:prstGeom>
          <a:noFill/>
        </p:spPr>
        <p:txBody>
          <a:bodyPr wrap="square" rtlCol="0">
            <a:spAutoFit/>
          </a:bodyPr>
          <a:lstStyle/>
          <a:p>
            <a:r>
              <a:rPr lang="en-US" sz="2400" dirty="0">
                <a:solidFill>
                  <a:schemeClr val="bg1"/>
                </a:solidFill>
              </a:rPr>
              <a:t>Always associated with VSD and PDA</a:t>
            </a:r>
          </a:p>
          <a:p>
            <a:endParaRPr lang="en-US" sz="2400" dirty="0">
              <a:solidFill>
                <a:schemeClr val="bg1"/>
              </a:solidFill>
            </a:endParaRPr>
          </a:p>
          <a:p>
            <a:endParaRPr lang="en-US" sz="2400" dirty="0">
              <a:solidFill>
                <a:schemeClr val="bg1"/>
              </a:solidFill>
            </a:endParaRPr>
          </a:p>
          <a:p>
            <a:r>
              <a:rPr lang="en-US" sz="2400" dirty="0">
                <a:solidFill>
                  <a:schemeClr val="bg1"/>
                </a:solidFill>
              </a:rPr>
              <a:t>If no VSD</a:t>
            </a:r>
          </a:p>
          <a:p>
            <a:r>
              <a:rPr lang="en-US" sz="2400" dirty="0">
                <a:solidFill>
                  <a:schemeClr val="bg1"/>
                </a:solidFill>
              </a:rPr>
              <a:t>Search for AP window</a:t>
            </a:r>
            <a:endParaRPr lang="en-IN" sz="2400" dirty="0">
              <a:solidFill>
                <a:schemeClr val="bg1"/>
              </a:solidFill>
            </a:endParaRPr>
          </a:p>
        </p:txBody>
      </p:sp>
    </p:spTree>
    <p:extLst>
      <p:ext uri="{BB962C8B-B14F-4D97-AF65-F5344CB8AC3E}">
        <p14:creationId xmlns:p14="http://schemas.microsoft.com/office/powerpoint/2010/main" val="34394944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8F28920-19EA-2B86-DEA4-32C4F0B6E7E7}"/>
              </a:ext>
            </a:extLst>
          </p:cNvPr>
          <p:cNvPicPr>
            <a:picLocks noGrp="1" noChangeAspect="1"/>
          </p:cNvPicPr>
          <p:nvPr>
            <p:ph sz="quarter" idx="24"/>
          </p:nvPr>
        </p:nvPicPr>
        <p:blipFill rotWithShape="1">
          <a:blip r:embed="rId2"/>
          <a:srcRect l="26356" t="24892" r="12126" b="23543"/>
          <a:stretch/>
        </p:blipFill>
        <p:spPr>
          <a:xfrm>
            <a:off x="0" y="0"/>
            <a:ext cx="12192000" cy="6858000"/>
          </a:xfrm>
        </p:spPr>
      </p:pic>
      <p:sp>
        <p:nvSpPr>
          <p:cNvPr id="3" name="Title 2">
            <a:extLst>
              <a:ext uri="{FF2B5EF4-FFF2-40B4-BE49-F238E27FC236}">
                <a16:creationId xmlns:a16="http://schemas.microsoft.com/office/drawing/2014/main" id="{7C1BC0AF-443D-3FDA-8691-A8119B356662}"/>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A6DE3804-3ACC-93F9-4436-049AC617C91B}"/>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EE9364A6-AE61-CF54-DFD5-2C06DE100AD0}"/>
              </a:ext>
            </a:extLst>
          </p:cNvPr>
          <p:cNvSpPr>
            <a:spLocks noGrp="1"/>
          </p:cNvSpPr>
          <p:nvPr>
            <p:ph type="sldNum" sz="quarter" idx="12"/>
          </p:nvPr>
        </p:nvSpPr>
        <p:spPr/>
        <p:txBody>
          <a:bodyPr/>
          <a:lstStyle/>
          <a:p>
            <a:fld id="{FE024F78-56A6-7740-B68D-8D4D026EDF3F}" type="slidenum">
              <a:rPr lang="en-US" smtClean="0"/>
              <a:pPr/>
              <a:t>69</a:t>
            </a:fld>
            <a:endParaRPr lang="en-US" dirty="0"/>
          </a:p>
        </p:txBody>
      </p:sp>
    </p:spTree>
    <p:extLst>
      <p:ext uri="{BB962C8B-B14F-4D97-AF65-F5344CB8AC3E}">
        <p14:creationId xmlns:p14="http://schemas.microsoft.com/office/powerpoint/2010/main" val="1571540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FEEDBE-CE87-F3CD-154E-D4EAB38EC5D0}"/>
              </a:ext>
            </a:extLst>
          </p:cNvPr>
          <p:cNvPicPr>
            <a:picLocks noChangeAspect="1"/>
          </p:cNvPicPr>
          <p:nvPr/>
        </p:nvPicPr>
        <p:blipFill>
          <a:blip r:embed="rId3"/>
          <a:stretch>
            <a:fillRect/>
          </a:stretch>
        </p:blipFill>
        <p:spPr>
          <a:xfrm>
            <a:off x="0" y="1093466"/>
            <a:ext cx="12192000" cy="5764533"/>
          </a:xfrm>
          <a:prstGeom prst="rect">
            <a:avLst/>
          </a:prstGeom>
        </p:spPr>
      </p:pic>
      <p:sp>
        <p:nvSpPr>
          <p:cNvPr id="8" name="Slide Number Placeholder 7">
            <a:extLst>
              <a:ext uri="{FF2B5EF4-FFF2-40B4-BE49-F238E27FC236}">
                <a16:creationId xmlns:a16="http://schemas.microsoft.com/office/drawing/2014/main" id="{FAE5C535-A634-1E4B-1C41-CD7AF8489671}"/>
              </a:ext>
            </a:extLst>
          </p:cNvPr>
          <p:cNvSpPr>
            <a:spLocks noGrp="1"/>
          </p:cNvSpPr>
          <p:nvPr>
            <p:ph type="sldNum" sz="quarter" idx="12"/>
          </p:nvPr>
        </p:nvSpPr>
        <p:spPr/>
        <p:txBody>
          <a:bodyPr/>
          <a:lstStyle/>
          <a:p>
            <a:fld id="{FE024F78-56A6-7740-B68D-8D4D026EDF3F}" type="slidenum">
              <a:rPr lang="en-US" smtClean="0"/>
              <a:pPr/>
              <a:t>7</a:t>
            </a:fld>
            <a:endParaRPr lang="en-US" dirty="0"/>
          </a:p>
        </p:txBody>
      </p:sp>
      <p:sp>
        <p:nvSpPr>
          <p:cNvPr id="12" name="Rectangle 11">
            <a:extLst>
              <a:ext uri="{FF2B5EF4-FFF2-40B4-BE49-F238E27FC236}">
                <a16:creationId xmlns:a16="http://schemas.microsoft.com/office/drawing/2014/main" id="{397C61F1-DE62-240D-7705-94E799A72BAA}"/>
              </a:ext>
            </a:extLst>
          </p:cNvPr>
          <p:cNvSpPr/>
          <p:nvPr/>
        </p:nvSpPr>
        <p:spPr>
          <a:xfrm>
            <a:off x="1163942" y="170137"/>
            <a:ext cx="10113666"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TRANSITIONAL CIRCULATION</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id="{4A786152-5756-FCC5-A66A-17321343C8D7}"/>
              </a:ext>
            </a:extLst>
          </p:cNvPr>
          <p:cNvSpPr txBox="1"/>
          <p:nvPr/>
        </p:nvSpPr>
        <p:spPr>
          <a:xfrm>
            <a:off x="1163942" y="1591056"/>
            <a:ext cx="10113666" cy="1261884"/>
          </a:xfrm>
          <a:prstGeom prst="rect">
            <a:avLst/>
          </a:prstGeom>
          <a:noFill/>
        </p:spPr>
        <p:txBody>
          <a:bodyPr wrap="square" rtlCol="0">
            <a:spAutoFit/>
          </a:bodyPr>
          <a:lstStyle/>
          <a:p>
            <a:endParaRPr lang="en-US" sz="4000" dirty="0">
              <a:solidFill>
                <a:schemeClr val="bg1"/>
              </a:solidFill>
              <a:sym typeface="Wingdings" panose="05000000000000000000" pitchFamily="2" charset="2"/>
            </a:endParaRPr>
          </a:p>
          <a:p>
            <a:endParaRPr lang="en-US" dirty="0">
              <a:solidFill>
                <a:schemeClr val="bg1"/>
              </a:solidFill>
              <a:sym typeface="Wingdings" panose="05000000000000000000" pitchFamily="2" charset="2"/>
            </a:endParaRPr>
          </a:p>
          <a:p>
            <a:endParaRPr lang="en-IN" dirty="0">
              <a:solidFill>
                <a:schemeClr val="bg1"/>
              </a:solidFill>
            </a:endParaRPr>
          </a:p>
        </p:txBody>
      </p:sp>
    </p:spTree>
    <p:extLst>
      <p:ext uri="{BB962C8B-B14F-4D97-AF65-F5344CB8AC3E}">
        <p14:creationId xmlns:p14="http://schemas.microsoft.com/office/powerpoint/2010/main" val="41134852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4F6225-59C6-9759-D688-0B8E50F09300}"/>
              </a:ext>
            </a:extLst>
          </p:cNvPr>
          <p:cNvSpPr>
            <a:spLocks noGrp="1"/>
          </p:cNvSpPr>
          <p:nvPr>
            <p:ph sz="quarter" idx="24"/>
          </p:nvPr>
        </p:nvSpPr>
        <p:spPr>
          <a:solidFill>
            <a:schemeClr val="bg2">
              <a:alpha val="46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No differential cyanosis -Because of O2 rich blood from VSD With left to right shunting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However pulse oximetry may show higher o2 saturation in upper arm compared to lower arm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IAA with  TGA will show reverse differential cyanosis</a:t>
            </a:r>
            <a:endParaRPr lang="en-IN" sz="2400" dirty="0"/>
          </a:p>
        </p:txBody>
      </p:sp>
      <p:sp>
        <p:nvSpPr>
          <p:cNvPr id="3" name="Title 2">
            <a:extLst>
              <a:ext uri="{FF2B5EF4-FFF2-40B4-BE49-F238E27FC236}">
                <a16:creationId xmlns:a16="http://schemas.microsoft.com/office/drawing/2014/main" id="{98FECC00-F46F-B87E-BF2C-4CDBAA6AE05B}"/>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989EA778-2A92-E7B8-C207-7A71787B5436}"/>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C36F5D56-BD8A-F61F-D7CB-F1E4A553C06E}"/>
              </a:ext>
            </a:extLst>
          </p:cNvPr>
          <p:cNvSpPr>
            <a:spLocks noGrp="1"/>
          </p:cNvSpPr>
          <p:nvPr>
            <p:ph type="sldNum" sz="quarter" idx="12"/>
          </p:nvPr>
        </p:nvSpPr>
        <p:spPr/>
        <p:txBody>
          <a:bodyPr/>
          <a:lstStyle/>
          <a:p>
            <a:fld id="{FE024F78-56A6-7740-B68D-8D4D026EDF3F}" type="slidenum">
              <a:rPr lang="en-US" smtClean="0"/>
              <a:pPr/>
              <a:t>70</a:t>
            </a:fld>
            <a:endParaRPr lang="en-US" dirty="0"/>
          </a:p>
        </p:txBody>
      </p:sp>
    </p:spTree>
    <p:extLst>
      <p:ext uri="{BB962C8B-B14F-4D97-AF65-F5344CB8AC3E}">
        <p14:creationId xmlns:p14="http://schemas.microsoft.com/office/powerpoint/2010/main" val="1234901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A3A49A5-238A-40F2-C013-84BFC2E6F44E}"/>
              </a:ext>
            </a:extLst>
          </p:cNvPr>
          <p:cNvPicPr>
            <a:picLocks noGrp="1" noChangeAspect="1"/>
          </p:cNvPicPr>
          <p:nvPr>
            <p:ph sz="quarter" idx="24"/>
          </p:nvPr>
        </p:nvPicPr>
        <p:blipFill rotWithShape="1">
          <a:blip r:embed="rId3"/>
          <a:srcRect l="7719" t="48886" r="14550" b="31540"/>
          <a:stretch/>
        </p:blipFill>
        <p:spPr>
          <a:xfrm>
            <a:off x="0" y="0"/>
            <a:ext cx="12159508" cy="6858000"/>
          </a:xfrm>
          <a:solidFill>
            <a:srgbClr val="002060">
              <a:alpha val="37000"/>
            </a:srgbClr>
          </a:solidFill>
        </p:spPr>
      </p:pic>
      <p:sp>
        <p:nvSpPr>
          <p:cNvPr id="3" name="Title 2">
            <a:extLst>
              <a:ext uri="{FF2B5EF4-FFF2-40B4-BE49-F238E27FC236}">
                <a16:creationId xmlns:a16="http://schemas.microsoft.com/office/drawing/2014/main" id="{A603779F-F2CD-D382-E013-241A0E13C9EE}"/>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A50B4225-ECFD-B3B3-C3AD-345BC129F53C}"/>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AE2F8B59-200F-47A9-7BD5-E09202C05AB3}"/>
              </a:ext>
            </a:extLst>
          </p:cNvPr>
          <p:cNvSpPr>
            <a:spLocks noGrp="1"/>
          </p:cNvSpPr>
          <p:nvPr>
            <p:ph type="sldNum" sz="quarter" idx="12"/>
          </p:nvPr>
        </p:nvSpPr>
        <p:spPr/>
        <p:txBody>
          <a:bodyPr/>
          <a:lstStyle/>
          <a:p>
            <a:fld id="{FE024F78-56A6-7740-B68D-8D4D026EDF3F}" type="slidenum">
              <a:rPr lang="en-US" smtClean="0"/>
              <a:pPr/>
              <a:t>71</a:t>
            </a:fld>
            <a:endParaRPr lang="en-US" dirty="0"/>
          </a:p>
        </p:txBody>
      </p:sp>
    </p:spTree>
    <p:extLst>
      <p:ext uri="{BB962C8B-B14F-4D97-AF65-F5344CB8AC3E}">
        <p14:creationId xmlns:p14="http://schemas.microsoft.com/office/powerpoint/2010/main" val="316797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CC9B255-35A2-250B-8BB9-D2DBB4FE57E0}"/>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2C1920FD-C472-E1D2-5379-C4A2A8E0F9B7}"/>
              </a:ext>
            </a:extLst>
          </p:cNvPr>
          <p:cNvSpPr>
            <a:spLocks noGrp="1"/>
          </p:cNvSpPr>
          <p:nvPr>
            <p:ph type="sldNum" sz="quarter" idx="12"/>
          </p:nvPr>
        </p:nvSpPr>
        <p:spPr/>
        <p:txBody>
          <a:bodyPr/>
          <a:lstStyle/>
          <a:p>
            <a:fld id="{FE024F78-56A6-7740-B68D-8D4D026EDF3F}" type="slidenum">
              <a:rPr lang="en-US" smtClean="0"/>
              <a:pPr/>
              <a:t>72</a:t>
            </a:fld>
            <a:endParaRPr lang="en-US" dirty="0"/>
          </a:p>
        </p:txBody>
      </p:sp>
      <p:sp>
        <p:nvSpPr>
          <p:cNvPr id="6" name="Rectangle 5">
            <a:extLst>
              <a:ext uri="{FF2B5EF4-FFF2-40B4-BE49-F238E27FC236}">
                <a16:creationId xmlns:a16="http://schemas.microsoft.com/office/drawing/2014/main" id="{B726095E-4110-A803-A40B-9AADD5406012}"/>
              </a:ext>
            </a:extLst>
          </p:cNvPr>
          <p:cNvSpPr/>
          <p:nvPr/>
        </p:nvSpPr>
        <p:spPr>
          <a:xfrm>
            <a:off x="365404" y="843677"/>
            <a:ext cx="10938700"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chemeClr val="accent4"/>
                </a:solidFill>
                <a:latin typeface="Arial" panose="020B0604020202020204" pitchFamily="34" charset="0"/>
                <a:cs typeface="Arial" panose="020B0604020202020204" pitchFamily="34" charset="0"/>
              </a:rPr>
              <a:t>PRESENTATION</a:t>
            </a:r>
          </a:p>
          <a:p>
            <a:pPr algn="ctr"/>
            <a:endParaRPr lang="en-US" sz="4000" b="1" dirty="0">
              <a:ln/>
              <a:solidFill>
                <a:schemeClr val="accent4"/>
              </a:solidFill>
              <a:latin typeface="Arial" panose="020B0604020202020204" pitchFamily="34" charset="0"/>
              <a:cs typeface="Arial" panose="020B0604020202020204" pitchFamily="34" charset="0"/>
            </a:endParaRPr>
          </a:p>
          <a:p>
            <a:pPr algn="ctr"/>
            <a:r>
              <a:rPr lang="en-US" sz="4000" b="1" dirty="0">
                <a:ln/>
                <a:solidFill>
                  <a:schemeClr val="accent4"/>
                </a:solidFill>
                <a:latin typeface="Arial" panose="020B0604020202020204" pitchFamily="34" charset="0"/>
                <a:cs typeface="Arial" panose="020B0604020202020204" pitchFamily="34" charset="0"/>
              </a:rPr>
              <a:t>SIMILAR TO Neonatal COARCTATION + VSD</a:t>
            </a:r>
            <a:endParaRPr lang="en-US" sz="4000" b="1" cap="none" spc="0" dirty="0">
              <a:ln/>
              <a:solidFill>
                <a:schemeClr val="accent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5506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BB7735-80F8-A174-2B25-541A4897B155}"/>
              </a:ext>
            </a:extLst>
          </p:cNvPr>
          <p:cNvSpPr>
            <a:spLocks noGrp="1"/>
          </p:cNvSpPr>
          <p:nvPr>
            <p:ph sz="quarter" idx="24"/>
          </p:nvPr>
        </p:nvSpPr>
        <p:spPr/>
        <p:txBody>
          <a:bodyPr/>
          <a:lstStyle/>
          <a:p>
            <a:pPr marL="285750" indent="-285750">
              <a:buFont typeface="Arial" panose="020B0604020202020204" pitchFamily="34" charset="0"/>
              <a:buChar char="•"/>
            </a:pPr>
            <a:r>
              <a:rPr lang="en-US" sz="3200" dirty="0">
                <a:solidFill>
                  <a:srgbClr val="002060"/>
                </a:solidFill>
              </a:rPr>
              <a:t>Reduction in Femoral pulse </a:t>
            </a:r>
            <a:r>
              <a:rPr lang="en-US" sz="3200" dirty="0">
                <a:solidFill>
                  <a:srgbClr val="002060"/>
                </a:solidFill>
                <a:sym typeface="Wingdings" panose="05000000000000000000" pitchFamily="2" charset="2"/>
              </a:rPr>
              <a:t> Ductal constriction</a:t>
            </a:r>
          </a:p>
          <a:p>
            <a:pPr marL="285750" indent="-285750">
              <a:buFont typeface="Arial" panose="020B0604020202020204" pitchFamily="34" charset="0"/>
              <a:buChar char="•"/>
            </a:pPr>
            <a:r>
              <a:rPr lang="en-US" sz="3200" dirty="0">
                <a:solidFill>
                  <a:srgbClr val="002060"/>
                </a:solidFill>
                <a:sym typeface="Wingdings" panose="05000000000000000000" pitchFamily="2" charset="2"/>
              </a:rPr>
              <a:t>Isolated RV impulse Obligatory PHT, VSD and PDA</a:t>
            </a:r>
          </a:p>
          <a:p>
            <a:pPr marL="285750" indent="-285750">
              <a:buFont typeface="Arial" panose="020B0604020202020204" pitchFamily="34" charset="0"/>
              <a:buChar char="•"/>
            </a:pPr>
            <a:r>
              <a:rPr lang="en-US" sz="3200" dirty="0">
                <a:solidFill>
                  <a:srgbClr val="002060"/>
                </a:solidFill>
                <a:sym typeface="Wingdings" panose="05000000000000000000" pitchFamily="2" charset="2"/>
              </a:rPr>
              <a:t>Flow through Duct  Silent</a:t>
            </a:r>
          </a:p>
          <a:p>
            <a:pPr marL="285750" indent="-285750">
              <a:buFont typeface="Arial" panose="020B0604020202020204" pitchFamily="34" charset="0"/>
              <a:buChar char="•"/>
            </a:pPr>
            <a:r>
              <a:rPr lang="en-US" sz="3200" dirty="0" err="1">
                <a:solidFill>
                  <a:srgbClr val="002060"/>
                </a:solidFill>
                <a:sym typeface="Wingdings" panose="05000000000000000000" pitchFamily="2" charset="2"/>
              </a:rPr>
              <a:t>Continous</a:t>
            </a:r>
            <a:r>
              <a:rPr lang="en-US" sz="3200" dirty="0">
                <a:solidFill>
                  <a:srgbClr val="002060"/>
                </a:solidFill>
                <a:sym typeface="Wingdings" panose="05000000000000000000" pitchFamily="2" charset="2"/>
              </a:rPr>
              <a:t> murmur  Collateral</a:t>
            </a:r>
          </a:p>
          <a:p>
            <a:pPr marL="285750" indent="-285750">
              <a:buFont typeface="Arial" panose="020B0604020202020204" pitchFamily="34" charset="0"/>
              <a:buChar char="•"/>
            </a:pPr>
            <a:r>
              <a:rPr lang="en-US" sz="3200" dirty="0">
                <a:solidFill>
                  <a:srgbClr val="002060"/>
                </a:solidFill>
                <a:sym typeface="Wingdings" panose="05000000000000000000" pitchFamily="2" charset="2"/>
              </a:rPr>
              <a:t>VSD Early Systolic murmur</a:t>
            </a:r>
          </a:p>
          <a:p>
            <a:pPr marL="285750" indent="-285750">
              <a:buFont typeface="Arial" panose="020B0604020202020204" pitchFamily="34" charset="0"/>
              <a:buChar char="•"/>
            </a:pPr>
            <a:r>
              <a:rPr lang="en-US" sz="3200" dirty="0">
                <a:solidFill>
                  <a:srgbClr val="002060"/>
                </a:solidFill>
                <a:sym typeface="Wingdings" panose="05000000000000000000" pitchFamily="2" charset="2"/>
              </a:rPr>
              <a:t>PTHN </a:t>
            </a:r>
            <a:endParaRPr lang="en-IN" sz="3200" dirty="0">
              <a:solidFill>
                <a:srgbClr val="002060"/>
              </a:solidFill>
              <a:sym typeface="Wingdings" panose="05000000000000000000" pitchFamily="2" charset="2"/>
            </a:endParaRPr>
          </a:p>
          <a:p>
            <a:pPr marL="285750" indent="-285750">
              <a:buFont typeface="Arial" panose="020B0604020202020204" pitchFamily="34" charset="0"/>
              <a:buChar char="•"/>
            </a:pPr>
            <a:r>
              <a:rPr lang="en-IN" sz="3200" dirty="0">
                <a:solidFill>
                  <a:srgbClr val="002060"/>
                </a:solidFill>
                <a:sym typeface="Wingdings" panose="05000000000000000000" pitchFamily="2" charset="2"/>
              </a:rPr>
              <a:t>Generalized cyanosis</a:t>
            </a:r>
            <a:endParaRPr lang="en-US" sz="3200" dirty="0">
              <a:solidFill>
                <a:srgbClr val="002060"/>
              </a:solidFill>
              <a:sym typeface="Wingdings" panose="05000000000000000000" pitchFamily="2" charset="2"/>
            </a:endParaRPr>
          </a:p>
        </p:txBody>
      </p:sp>
      <p:sp>
        <p:nvSpPr>
          <p:cNvPr id="3" name="Title 2">
            <a:extLst>
              <a:ext uri="{FF2B5EF4-FFF2-40B4-BE49-F238E27FC236}">
                <a16:creationId xmlns:a16="http://schemas.microsoft.com/office/drawing/2014/main" id="{ABED4821-ECD0-C81B-3243-4A837143903D}"/>
              </a:ext>
            </a:extLst>
          </p:cNvPr>
          <p:cNvSpPr>
            <a:spLocks noGrp="1"/>
          </p:cNvSpPr>
          <p:nvPr>
            <p:ph type="title"/>
          </p:nvPr>
        </p:nvSpPr>
        <p:spPr/>
        <p:txBody>
          <a:bodyPr/>
          <a:lstStyle/>
          <a:p>
            <a:r>
              <a:rPr lang="en-US" dirty="0"/>
              <a:t>Clinical signs</a:t>
            </a:r>
            <a:endParaRPr lang="en-IN" dirty="0"/>
          </a:p>
        </p:txBody>
      </p:sp>
      <p:sp>
        <p:nvSpPr>
          <p:cNvPr id="4" name="Footer Placeholder 3">
            <a:extLst>
              <a:ext uri="{FF2B5EF4-FFF2-40B4-BE49-F238E27FC236}">
                <a16:creationId xmlns:a16="http://schemas.microsoft.com/office/drawing/2014/main" id="{4C653043-D195-29CA-F9A4-AE82C7E2B16D}"/>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D81AC118-0418-E8A6-4D7B-A9B7F2DE4021}"/>
              </a:ext>
            </a:extLst>
          </p:cNvPr>
          <p:cNvSpPr>
            <a:spLocks noGrp="1"/>
          </p:cNvSpPr>
          <p:nvPr>
            <p:ph type="sldNum" sz="quarter" idx="12"/>
          </p:nvPr>
        </p:nvSpPr>
        <p:spPr/>
        <p:txBody>
          <a:bodyPr/>
          <a:lstStyle/>
          <a:p>
            <a:fld id="{FE024F78-56A6-7740-B68D-8D4D026EDF3F}" type="slidenum">
              <a:rPr lang="en-US" smtClean="0"/>
              <a:pPr/>
              <a:t>73</a:t>
            </a:fld>
            <a:endParaRPr lang="en-US" dirty="0"/>
          </a:p>
        </p:txBody>
      </p:sp>
    </p:spTree>
    <p:extLst>
      <p:ext uri="{BB962C8B-B14F-4D97-AF65-F5344CB8AC3E}">
        <p14:creationId xmlns:p14="http://schemas.microsoft.com/office/powerpoint/2010/main" val="12449973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4C8660-5987-4D0D-97B7-07C8D5B46FCB}"/>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1409521D-9846-4233-279A-4D24C91F8DFB}"/>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22877E41-B5BF-C009-0819-CF88A954FCB2}"/>
              </a:ext>
            </a:extLst>
          </p:cNvPr>
          <p:cNvSpPr>
            <a:spLocks noGrp="1"/>
          </p:cNvSpPr>
          <p:nvPr>
            <p:ph type="sldNum" sz="quarter" idx="12"/>
          </p:nvPr>
        </p:nvSpPr>
        <p:spPr/>
        <p:txBody>
          <a:bodyPr/>
          <a:lstStyle/>
          <a:p>
            <a:fld id="{FE024F78-56A6-7740-B68D-8D4D026EDF3F}" type="slidenum">
              <a:rPr lang="en-US" smtClean="0"/>
              <a:pPr/>
              <a:t>74</a:t>
            </a:fld>
            <a:endParaRPr lang="en-US" dirty="0"/>
          </a:p>
        </p:txBody>
      </p:sp>
      <p:pic>
        <p:nvPicPr>
          <p:cNvPr id="7" name="Picture 6">
            <a:extLst>
              <a:ext uri="{FF2B5EF4-FFF2-40B4-BE49-F238E27FC236}">
                <a16:creationId xmlns:a16="http://schemas.microsoft.com/office/drawing/2014/main" id="{C68E1CFE-8DC0-D73D-E073-3F88274FC11C}"/>
              </a:ext>
            </a:extLst>
          </p:cNvPr>
          <p:cNvPicPr>
            <a:picLocks noChangeAspect="1"/>
          </p:cNvPicPr>
          <p:nvPr/>
        </p:nvPicPr>
        <p:blipFill>
          <a:blip r:embed="rId3"/>
          <a:stretch>
            <a:fillRect/>
          </a:stretch>
        </p:blipFill>
        <p:spPr>
          <a:xfrm>
            <a:off x="2060768" y="0"/>
            <a:ext cx="8070464" cy="6858000"/>
          </a:xfrm>
          <a:prstGeom prst="rect">
            <a:avLst/>
          </a:prstGeom>
        </p:spPr>
      </p:pic>
    </p:spTree>
    <p:extLst>
      <p:ext uri="{BB962C8B-B14F-4D97-AF65-F5344CB8AC3E}">
        <p14:creationId xmlns:p14="http://schemas.microsoft.com/office/powerpoint/2010/main" val="27772035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4ECAB0-9659-5D21-512D-A6DDD04B1F90}"/>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BC230C31-92B9-3B67-E4D9-967326EC1E07}"/>
              </a:ext>
            </a:extLst>
          </p:cNvPr>
          <p:cNvSpPr>
            <a:spLocks noGrp="1"/>
          </p:cNvSpPr>
          <p:nvPr>
            <p:ph type="sldNum" sz="quarter" idx="12"/>
          </p:nvPr>
        </p:nvSpPr>
        <p:spPr/>
        <p:txBody>
          <a:bodyPr/>
          <a:lstStyle/>
          <a:p>
            <a:fld id="{FE024F78-56A6-7740-B68D-8D4D026EDF3F}" type="slidenum">
              <a:rPr lang="en-US" smtClean="0"/>
              <a:pPr/>
              <a:t>75</a:t>
            </a:fld>
            <a:endParaRPr lang="en-US" dirty="0"/>
          </a:p>
        </p:txBody>
      </p:sp>
      <p:pic>
        <p:nvPicPr>
          <p:cNvPr id="7" name="Picture 6">
            <a:extLst>
              <a:ext uri="{FF2B5EF4-FFF2-40B4-BE49-F238E27FC236}">
                <a16:creationId xmlns:a16="http://schemas.microsoft.com/office/drawing/2014/main" id="{031E4621-E7CA-4AF2-BAB1-927182843FC0}"/>
              </a:ext>
            </a:extLst>
          </p:cNvPr>
          <p:cNvPicPr>
            <a:picLocks noChangeAspect="1"/>
          </p:cNvPicPr>
          <p:nvPr/>
        </p:nvPicPr>
        <p:blipFill rotWithShape="1">
          <a:blip r:embed="rId3"/>
          <a:srcRect l="24928" t="28415" r="10870" b="17814"/>
          <a:stretch/>
        </p:blipFill>
        <p:spPr>
          <a:xfrm>
            <a:off x="0" y="1"/>
            <a:ext cx="12192000" cy="6858000"/>
          </a:xfrm>
          <a:prstGeom prst="rect">
            <a:avLst/>
          </a:prstGeom>
        </p:spPr>
      </p:pic>
      <p:sp>
        <p:nvSpPr>
          <p:cNvPr id="9" name="Title 8">
            <a:extLst>
              <a:ext uri="{FF2B5EF4-FFF2-40B4-BE49-F238E27FC236}">
                <a16:creationId xmlns:a16="http://schemas.microsoft.com/office/drawing/2014/main" id="{40F21F73-6038-4D2F-9226-633D60D9341D}"/>
              </a:ext>
            </a:extLst>
          </p:cNvPr>
          <p:cNvSpPr>
            <a:spLocks noGrp="1"/>
          </p:cNvSpPr>
          <p:nvPr>
            <p:ph type="title"/>
          </p:nvPr>
        </p:nvSpPr>
        <p:spPr/>
        <p:txBody>
          <a:bodyPr/>
          <a:lstStyle/>
          <a:p>
            <a:endParaRPr lang="en-IN"/>
          </a:p>
        </p:txBody>
      </p:sp>
    </p:spTree>
    <p:extLst>
      <p:ext uri="{BB962C8B-B14F-4D97-AF65-F5344CB8AC3E}">
        <p14:creationId xmlns:p14="http://schemas.microsoft.com/office/powerpoint/2010/main" val="27011329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455A38-B49B-18E9-6CB2-B1411B8EA2A7}"/>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8CF891F3-E57F-8695-8DEC-720CB55A13B3}"/>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F1207F2B-12BC-02FB-8F1D-E7C442C7C53E}"/>
              </a:ext>
            </a:extLst>
          </p:cNvPr>
          <p:cNvSpPr>
            <a:spLocks noGrp="1"/>
          </p:cNvSpPr>
          <p:nvPr>
            <p:ph type="sldNum" sz="quarter" idx="12"/>
          </p:nvPr>
        </p:nvSpPr>
        <p:spPr/>
        <p:txBody>
          <a:bodyPr/>
          <a:lstStyle/>
          <a:p>
            <a:fld id="{FE024F78-56A6-7740-B68D-8D4D026EDF3F}" type="slidenum">
              <a:rPr lang="en-US" smtClean="0"/>
              <a:pPr/>
              <a:t>76</a:t>
            </a:fld>
            <a:endParaRPr lang="en-US" dirty="0"/>
          </a:p>
        </p:txBody>
      </p:sp>
      <p:pic>
        <p:nvPicPr>
          <p:cNvPr id="7" name="Picture 6">
            <a:extLst>
              <a:ext uri="{FF2B5EF4-FFF2-40B4-BE49-F238E27FC236}">
                <a16:creationId xmlns:a16="http://schemas.microsoft.com/office/drawing/2014/main" id="{3491D4B4-6466-B3CD-7FE3-051044F5A62A}"/>
              </a:ext>
            </a:extLst>
          </p:cNvPr>
          <p:cNvPicPr>
            <a:picLocks noChangeAspect="1"/>
          </p:cNvPicPr>
          <p:nvPr/>
        </p:nvPicPr>
        <p:blipFill rotWithShape="1">
          <a:blip r:embed="rId3"/>
          <a:srcRect l="20522" t="32350" r="17794" b="45574"/>
          <a:stretch/>
        </p:blipFill>
        <p:spPr>
          <a:xfrm>
            <a:off x="0" y="0"/>
            <a:ext cx="12192000" cy="6858000"/>
          </a:xfrm>
          <a:prstGeom prst="rect">
            <a:avLst/>
          </a:prstGeom>
        </p:spPr>
      </p:pic>
    </p:spTree>
    <p:extLst>
      <p:ext uri="{BB962C8B-B14F-4D97-AF65-F5344CB8AC3E}">
        <p14:creationId xmlns:p14="http://schemas.microsoft.com/office/powerpoint/2010/main" val="23809363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29AE8B-6709-24F1-D785-51E4ECEDD183}"/>
              </a:ext>
            </a:extLst>
          </p:cNvPr>
          <p:cNvSpPr>
            <a:spLocks noGrp="1"/>
          </p:cNvSpPr>
          <p:nvPr>
            <p:ph type="title"/>
          </p:nvPr>
        </p:nvSpPr>
        <p:spPr/>
        <p:txBody>
          <a:bodyPr/>
          <a:lstStyle/>
          <a:p>
            <a:r>
              <a:rPr lang="en-US" dirty="0"/>
              <a:t>ECHO</a:t>
            </a:r>
            <a:endParaRPr lang="en-IN" dirty="0"/>
          </a:p>
        </p:txBody>
      </p:sp>
      <p:sp>
        <p:nvSpPr>
          <p:cNvPr id="4" name="Footer Placeholder 3">
            <a:extLst>
              <a:ext uri="{FF2B5EF4-FFF2-40B4-BE49-F238E27FC236}">
                <a16:creationId xmlns:a16="http://schemas.microsoft.com/office/drawing/2014/main" id="{3D5D7FAA-68FD-B802-0E17-5646E6589F98}"/>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F1F67F7-EA01-3D76-7DE0-56F8AAA6FB15}"/>
              </a:ext>
            </a:extLst>
          </p:cNvPr>
          <p:cNvSpPr>
            <a:spLocks noGrp="1"/>
          </p:cNvSpPr>
          <p:nvPr>
            <p:ph type="sldNum" sz="quarter" idx="12"/>
          </p:nvPr>
        </p:nvSpPr>
        <p:spPr/>
        <p:txBody>
          <a:bodyPr/>
          <a:lstStyle/>
          <a:p>
            <a:fld id="{FE024F78-56A6-7740-B68D-8D4D026EDF3F}" type="slidenum">
              <a:rPr lang="en-US" smtClean="0"/>
              <a:pPr/>
              <a:t>77</a:t>
            </a:fld>
            <a:endParaRPr lang="en-US" dirty="0"/>
          </a:p>
        </p:txBody>
      </p:sp>
      <p:pic>
        <p:nvPicPr>
          <p:cNvPr id="7" name="Picture 6">
            <a:extLst>
              <a:ext uri="{FF2B5EF4-FFF2-40B4-BE49-F238E27FC236}">
                <a16:creationId xmlns:a16="http://schemas.microsoft.com/office/drawing/2014/main" id="{5F052861-D135-5693-80AA-EED8FE1F356B}"/>
              </a:ext>
            </a:extLst>
          </p:cNvPr>
          <p:cNvPicPr>
            <a:picLocks noChangeAspect="1"/>
          </p:cNvPicPr>
          <p:nvPr/>
        </p:nvPicPr>
        <p:blipFill rotWithShape="1">
          <a:blip r:embed="rId3"/>
          <a:srcRect l="34232" t="30907" r="8684" b="39235"/>
          <a:stretch/>
        </p:blipFill>
        <p:spPr>
          <a:xfrm>
            <a:off x="0" y="1325564"/>
            <a:ext cx="12192000" cy="5532436"/>
          </a:xfrm>
          <a:prstGeom prst="rect">
            <a:avLst/>
          </a:prstGeom>
        </p:spPr>
      </p:pic>
    </p:spTree>
    <p:extLst>
      <p:ext uri="{BB962C8B-B14F-4D97-AF65-F5344CB8AC3E}">
        <p14:creationId xmlns:p14="http://schemas.microsoft.com/office/powerpoint/2010/main" val="4536523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426AE-5C28-5E4A-26FA-0B238B0FA48E}"/>
              </a:ext>
            </a:extLst>
          </p:cNvPr>
          <p:cNvSpPr>
            <a:spLocks noGrp="1"/>
          </p:cNvSpPr>
          <p:nvPr>
            <p:ph type="title"/>
          </p:nvPr>
        </p:nvSpPr>
        <p:spPr>
          <a:xfrm>
            <a:off x="0" y="0"/>
            <a:ext cx="7756071" cy="1325563"/>
          </a:xfrm>
        </p:spPr>
        <p:txBody>
          <a:bodyPr/>
          <a:lstStyle/>
          <a:p>
            <a:r>
              <a:rPr lang="en-US" dirty="0"/>
              <a:t>Pre Operative assessment</a:t>
            </a:r>
            <a:endParaRPr lang="en-IN" dirty="0"/>
          </a:p>
        </p:txBody>
      </p:sp>
      <p:sp>
        <p:nvSpPr>
          <p:cNvPr id="4" name="Footer Placeholder 3">
            <a:extLst>
              <a:ext uri="{FF2B5EF4-FFF2-40B4-BE49-F238E27FC236}">
                <a16:creationId xmlns:a16="http://schemas.microsoft.com/office/drawing/2014/main" id="{FC507957-464B-5283-CEAA-0E9A7CD7E554}"/>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67367813-B178-D66F-1CAA-78A0CDFE73A7}"/>
              </a:ext>
            </a:extLst>
          </p:cNvPr>
          <p:cNvSpPr>
            <a:spLocks noGrp="1"/>
          </p:cNvSpPr>
          <p:nvPr>
            <p:ph type="sldNum" sz="quarter" idx="12"/>
          </p:nvPr>
        </p:nvSpPr>
        <p:spPr/>
        <p:txBody>
          <a:bodyPr/>
          <a:lstStyle/>
          <a:p>
            <a:fld id="{FE024F78-56A6-7740-B68D-8D4D026EDF3F}" type="slidenum">
              <a:rPr lang="en-US" smtClean="0"/>
              <a:pPr/>
              <a:t>78</a:t>
            </a:fld>
            <a:endParaRPr lang="en-US" dirty="0"/>
          </a:p>
        </p:txBody>
      </p:sp>
      <p:graphicFrame>
        <p:nvGraphicFramePr>
          <p:cNvPr id="6" name="Diagram 5">
            <a:extLst>
              <a:ext uri="{FF2B5EF4-FFF2-40B4-BE49-F238E27FC236}">
                <a16:creationId xmlns:a16="http://schemas.microsoft.com/office/drawing/2014/main" id="{8640475C-3CBB-FE36-1371-02AAD1AAC253}"/>
              </a:ext>
            </a:extLst>
          </p:cNvPr>
          <p:cNvGraphicFramePr/>
          <p:nvPr>
            <p:extLst>
              <p:ext uri="{D42A27DB-BD31-4B8C-83A1-F6EECF244321}">
                <p14:modId xmlns:p14="http://schemas.microsoft.com/office/powerpoint/2010/main" val="2662826695"/>
              </p:ext>
            </p:extLst>
          </p:nvPr>
        </p:nvGraphicFramePr>
        <p:xfrm>
          <a:off x="1988987" y="975254"/>
          <a:ext cx="9310649" cy="5882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82433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69BD17-A0AF-4B9A-0E87-BE4C86A996BE}"/>
              </a:ext>
            </a:extLst>
          </p:cNvPr>
          <p:cNvSpPr>
            <a:spLocks noGrp="1"/>
          </p:cNvSpPr>
          <p:nvPr>
            <p:ph type="title"/>
          </p:nvPr>
        </p:nvSpPr>
        <p:spPr/>
        <p:txBody>
          <a:bodyPr/>
          <a:lstStyle/>
          <a:p>
            <a:r>
              <a:rPr lang="en-US" dirty="0"/>
              <a:t>Management</a:t>
            </a:r>
            <a:endParaRPr lang="en-IN" dirty="0"/>
          </a:p>
        </p:txBody>
      </p:sp>
      <p:sp>
        <p:nvSpPr>
          <p:cNvPr id="4" name="Footer Placeholder 3">
            <a:extLst>
              <a:ext uri="{FF2B5EF4-FFF2-40B4-BE49-F238E27FC236}">
                <a16:creationId xmlns:a16="http://schemas.microsoft.com/office/drawing/2014/main" id="{F380870A-F99A-F50F-D25E-874BF0523505}"/>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38607EDC-A1EF-C870-7147-E766E67B7B11}"/>
              </a:ext>
            </a:extLst>
          </p:cNvPr>
          <p:cNvSpPr>
            <a:spLocks noGrp="1"/>
          </p:cNvSpPr>
          <p:nvPr>
            <p:ph type="sldNum" sz="quarter" idx="12"/>
          </p:nvPr>
        </p:nvSpPr>
        <p:spPr/>
        <p:txBody>
          <a:bodyPr/>
          <a:lstStyle/>
          <a:p>
            <a:fld id="{FE024F78-56A6-7740-B68D-8D4D026EDF3F}" type="slidenum">
              <a:rPr lang="en-US" smtClean="0"/>
              <a:pPr/>
              <a:t>79</a:t>
            </a:fld>
            <a:endParaRPr lang="en-US" dirty="0"/>
          </a:p>
        </p:txBody>
      </p:sp>
      <p:sp>
        <p:nvSpPr>
          <p:cNvPr id="6" name="TextBox 5">
            <a:extLst>
              <a:ext uri="{FF2B5EF4-FFF2-40B4-BE49-F238E27FC236}">
                <a16:creationId xmlns:a16="http://schemas.microsoft.com/office/drawing/2014/main" id="{9A292D2A-6574-8C69-9AD0-A65A061049D2}"/>
              </a:ext>
            </a:extLst>
          </p:cNvPr>
          <p:cNvSpPr txBox="1"/>
          <p:nvPr/>
        </p:nvSpPr>
        <p:spPr>
          <a:xfrm>
            <a:off x="959370" y="2233534"/>
            <a:ext cx="10568066" cy="2585323"/>
          </a:xfrm>
          <a:prstGeom prst="rect">
            <a:avLst/>
          </a:prstGeom>
          <a:noFill/>
        </p:spPr>
        <p:txBody>
          <a:bodyPr wrap="square" rtlCol="0">
            <a:spAutoFit/>
          </a:bodyPr>
          <a:lstStyle/>
          <a:p>
            <a:r>
              <a:rPr lang="en-US" sz="3200" dirty="0">
                <a:solidFill>
                  <a:schemeClr val="bg1"/>
                </a:solidFill>
              </a:rPr>
              <a:t>PG E1 Infusion</a:t>
            </a:r>
          </a:p>
          <a:p>
            <a:r>
              <a:rPr lang="en-US" sz="3200" dirty="0">
                <a:solidFill>
                  <a:schemeClr val="bg1"/>
                </a:solidFill>
              </a:rPr>
              <a:t>Inotropes/Mechanical ventilation</a:t>
            </a:r>
          </a:p>
          <a:p>
            <a:r>
              <a:rPr lang="en-US" sz="3200" dirty="0">
                <a:solidFill>
                  <a:schemeClr val="bg1"/>
                </a:solidFill>
              </a:rPr>
              <a:t>NPO</a:t>
            </a:r>
          </a:p>
          <a:p>
            <a:endParaRPr lang="en-US" sz="2400" dirty="0">
              <a:solidFill>
                <a:schemeClr val="bg1"/>
              </a:solidFill>
            </a:endParaRPr>
          </a:p>
          <a:p>
            <a:endParaRPr lang="en-US" sz="2400" dirty="0">
              <a:solidFill>
                <a:schemeClr val="bg1"/>
              </a:solidFill>
            </a:endParaRPr>
          </a:p>
          <a:p>
            <a:endParaRPr lang="en-IN" dirty="0">
              <a:solidFill>
                <a:schemeClr val="bg1"/>
              </a:solidFill>
            </a:endParaRPr>
          </a:p>
        </p:txBody>
      </p:sp>
    </p:spTree>
    <p:extLst>
      <p:ext uri="{BB962C8B-B14F-4D97-AF65-F5344CB8AC3E}">
        <p14:creationId xmlns:p14="http://schemas.microsoft.com/office/powerpoint/2010/main" val="395863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14D3D61-8F61-7C45-5AAC-DCDE01512A29}"/>
              </a:ext>
            </a:extLst>
          </p:cNvPr>
          <p:cNvSpPr>
            <a:spLocks noGrp="1"/>
          </p:cNvSpPr>
          <p:nvPr>
            <p:ph type="body" sz="quarter" idx="29"/>
          </p:nvPr>
        </p:nvSpPr>
        <p:spPr>
          <a:xfrm>
            <a:off x="938485" y="1053848"/>
            <a:ext cx="3243164" cy="929026"/>
          </a:xfrm>
        </p:spPr>
        <p:txBody>
          <a:bodyPr/>
          <a:lstStyle/>
          <a:p>
            <a:r>
              <a:rPr lang="en-US" sz="2400" dirty="0"/>
              <a:t>DUCT DEPENDANT PULMONARY CIRCULATION</a:t>
            </a:r>
            <a:endParaRPr lang="en-IN" sz="2400" dirty="0"/>
          </a:p>
        </p:txBody>
      </p:sp>
      <p:sp>
        <p:nvSpPr>
          <p:cNvPr id="8" name="Text Placeholder 7">
            <a:extLst>
              <a:ext uri="{FF2B5EF4-FFF2-40B4-BE49-F238E27FC236}">
                <a16:creationId xmlns:a16="http://schemas.microsoft.com/office/drawing/2014/main" id="{28BA1A7D-424F-FA9F-5A10-748980EFDD6D}"/>
              </a:ext>
            </a:extLst>
          </p:cNvPr>
          <p:cNvSpPr>
            <a:spLocks noGrp="1"/>
          </p:cNvSpPr>
          <p:nvPr>
            <p:ph type="body" sz="quarter" idx="33"/>
          </p:nvPr>
        </p:nvSpPr>
        <p:spPr>
          <a:xfrm>
            <a:off x="838198" y="3329152"/>
            <a:ext cx="3743423" cy="1721355"/>
          </a:xfrm>
        </p:spPr>
        <p:txBody>
          <a:bodyPr/>
          <a:lstStyle/>
          <a:p>
            <a:r>
              <a:rPr lang="en-US" dirty="0"/>
              <a:t>1)Pulmonary atresia with or without VSD</a:t>
            </a:r>
          </a:p>
          <a:p>
            <a:r>
              <a:rPr lang="en-US" dirty="0"/>
              <a:t>2)Critical pulmonary stenosis</a:t>
            </a:r>
          </a:p>
          <a:p>
            <a:r>
              <a:rPr lang="en-US" dirty="0"/>
              <a:t>3)Tricuspid atresia</a:t>
            </a:r>
          </a:p>
          <a:p>
            <a:r>
              <a:rPr lang="en-US" dirty="0"/>
              <a:t>4)TOF-Severe Form</a:t>
            </a:r>
          </a:p>
          <a:p>
            <a:r>
              <a:rPr lang="en-US" dirty="0"/>
              <a:t>5)</a:t>
            </a:r>
            <a:r>
              <a:rPr lang="en-US" dirty="0" err="1"/>
              <a:t>Ebstein</a:t>
            </a:r>
            <a:r>
              <a:rPr lang="en-US" dirty="0"/>
              <a:t> anomaly of tricuspid valve</a:t>
            </a:r>
          </a:p>
        </p:txBody>
      </p:sp>
      <p:sp>
        <p:nvSpPr>
          <p:cNvPr id="9" name="Text Placeholder 8">
            <a:extLst>
              <a:ext uri="{FF2B5EF4-FFF2-40B4-BE49-F238E27FC236}">
                <a16:creationId xmlns:a16="http://schemas.microsoft.com/office/drawing/2014/main" id="{E19B9EC1-22A5-3149-4CB5-016865233D66}"/>
              </a:ext>
            </a:extLst>
          </p:cNvPr>
          <p:cNvSpPr>
            <a:spLocks noGrp="1"/>
          </p:cNvSpPr>
          <p:nvPr>
            <p:ph type="body" sz="quarter" idx="34"/>
          </p:nvPr>
        </p:nvSpPr>
        <p:spPr/>
        <p:txBody>
          <a:bodyPr/>
          <a:lstStyle/>
          <a:p>
            <a:r>
              <a:rPr lang="en-US" dirty="0"/>
              <a:t>1)Critical Aortic stenosis</a:t>
            </a:r>
          </a:p>
          <a:p>
            <a:r>
              <a:rPr lang="en-US" dirty="0"/>
              <a:t>2)Coarctation of Aorta</a:t>
            </a:r>
          </a:p>
          <a:p>
            <a:r>
              <a:rPr lang="en-US" dirty="0"/>
              <a:t>3)Interruption of Aortic arch</a:t>
            </a:r>
          </a:p>
          <a:p>
            <a:r>
              <a:rPr lang="en-US" dirty="0"/>
              <a:t>4)Hypoplastic left heart syndrome</a:t>
            </a:r>
            <a:endParaRPr lang="en-IN" dirty="0"/>
          </a:p>
        </p:txBody>
      </p:sp>
      <p:sp>
        <p:nvSpPr>
          <p:cNvPr id="10" name="Text Placeholder 9">
            <a:extLst>
              <a:ext uri="{FF2B5EF4-FFF2-40B4-BE49-F238E27FC236}">
                <a16:creationId xmlns:a16="http://schemas.microsoft.com/office/drawing/2014/main" id="{051FC0DE-4AA4-0FD5-3D02-E1454EE8D259}"/>
              </a:ext>
            </a:extLst>
          </p:cNvPr>
          <p:cNvSpPr>
            <a:spLocks noGrp="1"/>
          </p:cNvSpPr>
          <p:nvPr>
            <p:ph type="body" sz="quarter" idx="35"/>
          </p:nvPr>
        </p:nvSpPr>
        <p:spPr>
          <a:xfrm>
            <a:off x="7925434" y="2395316"/>
            <a:ext cx="2587137" cy="1721355"/>
          </a:xfrm>
        </p:spPr>
        <p:txBody>
          <a:bodyPr/>
          <a:lstStyle/>
          <a:p>
            <a:pPr>
              <a:lnSpc>
                <a:spcPct val="150000"/>
              </a:lnSpc>
            </a:pPr>
            <a:r>
              <a:rPr lang="en-US" dirty="0"/>
              <a:t>1) Transposition of great arteries</a:t>
            </a:r>
            <a:endParaRPr lang="en-IN" dirty="0"/>
          </a:p>
        </p:txBody>
      </p:sp>
      <p:sp>
        <p:nvSpPr>
          <p:cNvPr id="5" name="Slide Number Placeholder 4">
            <a:extLst>
              <a:ext uri="{FF2B5EF4-FFF2-40B4-BE49-F238E27FC236}">
                <a16:creationId xmlns:a16="http://schemas.microsoft.com/office/drawing/2014/main" id="{FCF50FD2-00AF-19BE-D21E-5EC538ACCB91}"/>
              </a:ext>
            </a:extLst>
          </p:cNvPr>
          <p:cNvSpPr>
            <a:spLocks noGrp="1"/>
          </p:cNvSpPr>
          <p:nvPr>
            <p:ph type="sldNum" sz="quarter" idx="12"/>
          </p:nvPr>
        </p:nvSpPr>
        <p:spPr/>
        <p:txBody>
          <a:bodyPr/>
          <a:lstStyle/>
          <a:p>
            <a:fld id="{FE024F78-56A6-7740-B68D-8D4D026EDF3F}" type="slidenum">
              <a:rPr lang="en-US" smtClean="0"/>
              <a:pPr/>
              <a:t>8</a:t>
            </a:fld>
            <a:endParaRPr lang="en-US" dirty="0"/>
          </a:p>
        </p:txBody>
      </p:sp>
      <p:sp>
        <p:nvSpPr>
          <p:cNvPr id="11" name="TextBox 10">
            <a:extLst>
              <a:ext uri="{FF2B5EF4-FFF2-40B4-BE49-F238E27FC236}">
                <a16:creationId xmlns:a16="http://schemas.microsoft.com/office/drawing/2014/main" id="{82FE847D-0310-60CB-3437-59C9899C8C04}"/>
              </a:ext>
            </a:extLst>
          </p:cNvPr>
          <p:cNvSpPr txBox="1"/>
          <p:nvPr/>
        </p:nvSpPr>
        <p:spPr>
          <a:xfrm>
            <a:off x="4760670" y="1055997"/>
            <a:ext cx="3582414" cy="1685333"/>
          </a:xfrm>
          <a:prstGeom prst="rect">
            <a:avLst/>
          </a:prstGeom>
          <a:noFill/>
        </p:spPr>
        <p:txBody>
          <a:bodyPr wrap="square" rtlCol="0">
            <a:spAutoFit/>
          </a:bodyPr>
          <a:lstStyle/>
          <a:p>
            <a:pPr>
              <a:lnSpc>
                <a:spcPct val="150000"/>
              </a:lnSpc>
            </a:pPr>
            <a:r>
              <a:rPr lang="en-US" sz="2400" dirty="0">
                <a:solidFill>
                  <a:schemeClr val="bg1"/>
                </a:solidFill>
              </a:rPr>
              <a:t>DUCT DEPENDANT SYSTEMIC CIRCULATION</a:t>
            </a:r>
            <a:endParaRPr lang="en-IN" sz="2400" dirty="0">
              <a:solidFill>
                <a:schemeClr val="bg1"/>
              </a:solidFill>
            </a:endParaRPr>
          </a:p>
        </p:txBody>
      </p:sp>
      <p:sp>
        <p:nvSpPr>
          <p:cNvPr id="12" name="TextBox 11">
            <a:extLst>
              <a:ext uri="{FF2B5EF4-FFF2-40B4-BE49-F238E27FC236}">
                <a16:creationId xmlns:a16="http://schemas.microsoft.com/office/drawing/2014/main" id="{5D6A5451-6355-6158-56A0-CD83A78E827B}"/>
              </a:ext>
            </a:extLst>
          </p:cNvPr>
          <p:cNvSpPr txBox="1"/>
          <p:nvPr/>
        </p:nvSpPr>
        <p:spPr>
          <a:xfrm>
            <a:off x="8182531" y="1982874"/>
            <a:ext cx="3848916" cy="523220"/>
          </a:xfrm>
          <a:prstGeom prst="rect">
            <a:avLst/>
          </a:prstGeom>
          <a:noFill/>
        </p:spPr>
        <p:txBody>
          <a:bodyPr wrap="square" rtlCol="0">
            <a:spAutoFit/>
          </a:bodyPr>
          <a:lstStyle/>
          <a:p>
            <a:r>
              <a:rPr lang="en-US" sz="2800" dirty="0">
                <a:solidFill>
                  <a:schemeClr val="bg1"/>
                </a:solidFill>
              </a:rPr>
              <a:t>MIXING</a:t>
            </a:r>
            <a:endParaRPr lang="en-IN" sz="2800" dirty="0">
              <a:solidFill>
                <a:schemeClr val="bg1"/>
              </a:solidFill>
            </a:endParaRPr>
          </a:p>
        </p:txBody>
      </p:sp>
    </p:spTree>
    <p:extLst>
      <p:ext uri="{BB962C8B-B14F-4D97-AF65-F5344CB8AC3E}">
        <p14:creationId xmlns:p14="http://schemas.microsoft.com/office/powerpoint/2010/main" val="38390196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158BD2-E75A-12AA-3CB1-03B6FC6F94FF}"/>
              </a:ext>
            </a:extLst>
          </p:cNvPr>
          <p:cNvSpPr>
            <a:spLocks noGrp="1"/>
          </p:cNvSpPr>
          <p:nvPr>
            <p:ph sz="quarter" idx="24"/>
          </p:nvPr>
        </p:nvSpPr>
        <p:spPr>
          <a:solidFill>
            <a:srgbClr val="002060">
              <a:alpha val="40000"/>
            </a:srgbClr>
          </a:solidFill>
        </p:spPr>
        <p:txBody>
          <a:bodyPr/>
          <a:lstStyle/>
          <a:p>
            <a:r>
              <a:rPr lang="en-IN" sz="2800" dirty="0"/>
              <a:t>Arterial duct ligated, </a:t>
            </a:r>
          </a:p>
          <a:p>
            <a:r>
              <a:rPr lang="en-IN" sz="2800" dirty="0"/>
              <a:t>Aorta mobilized, </a:t>
            </a:r>
          </a:p>
          <a:p>
            <a:r>
              <a:rPr lang="en-IN" sz="2800" dirty="0"/>
              <a:t>Descending aorta directly anastomosed with Ascending Aorta (Homograft/Pericardial Graft tissue)</a:t>
            </a:r>
          </a:p>
          <a:p>
            <a:r>
              <a:rPr lang="en-IN" sz="2800" dirty="0"/>
              <a:t>Correct ASD/VSD</a:t>
            </a:r>
          </a:p>
          <a:p>
            <a:r>
              <a:rPr lang="en-IN" sz="2800" dirty="0"/>
              <a:t>Correcting LVOT obstruction due to Posteriorly Mal-aligned VSD</a:t>
            </a:r>
          </a:p>
          <a:p>
            <a:endParaRPr lang="en-IN" dirty="0"/>
          </a:p>
        </p:txBody>
      </p:sp>
      <p:sp>
        <p:nvSpPr>
          <p:cNvPr id="3" name="Title 2">
            <a:extLst>
              <a:ext uri="{FF2B5EF4-FFF2-40B4-BE49-F238E27FC236}">
                <a16:creationId xmlns:a16="http://schemas.microsoft.com/office/drawing/2014/main" id="{20B82C11-14FF-F772-4D4A-8A31930B67D8}"/>
              </a:ext>
            </a:extLst>
          </p:cNvPr>
          <p:cNvSpPr>
            <a:spLocks noGrp="1"/>
          </p:cNvSpPr>
          <p:nvPr>
            <p:ph type="title"/>
          </p:nvPr>
        </p:nvSpPr>
        <p:spPr/>
        <p:txBody>
          <a:bodyPr/>
          <a:lstStyle/>
          <a:p>
            <a:r>
              <a:rPr lang="en-IN" sz="4400" dirty="0"/>
              <a:t>Single Repair</a:t>
            </a:r>
            <a:br>
              <a:rPr lang="en-IN" sz="4400" dirty="0"/>
            </a:br>
            <a:endParaRPr lang="en-IN" dirty="0"/>
          </a:p>
        </p:txBody>
      </p:sp>
      <p:sp>
        <p:nvSpPr>
          <p:cNvPr id="4" name="Footer Placeholder 3">
            <a:extLst>
              <a:ext uri="{FF2B5EF4-FFF2-40B4-BE49-F238E27FC236}">
                <a16:creationId xmlns:a16="http://schemas.microsoft.com/office/drawing/2014/main" id="{47F934DD-23BB-118C-6DB6-6692168F5DBB}"/>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6C1FD1F4-CC40-D1B9-C3AB-639D89EA17B5}"/>
              </a:ext>
            </a:extLst>
          </p:cNvPr>
          <p:cNvSpPr>
            <a:spLocks noGrp="1"/>
          </p:cNvSpPr>
          <p:nvPr>
            <p:ph type="sldNum" sz="quarter" idx="12"/>
          </p:nvPr>
        </p:nvSpPr>
        <p:spPr/>
        <p:txBody>
          <a:bodyPr/>
          <a:lstStyle/>
          <a:p>
            <a:fld id="{FE024F78-56A6-7740-B68D-8D4D026EDF3F}" type="slidenum">
              <a:rPr lang="en-US" smtClean="0"/>
              <a:pPr/>
              <a:t>80</a:t>
            </a:fld>
            <a:endParaRPr lang="en-US" dirty="0"/>
          </a:p>
        </p:txBody>
      </p:sp>
    </p:spTree>
    <p:extLst>
      <p:ext uri="{BB962C8B-B14F-4D97-AF65-F5344CB8AC3E}">
        <p14:creationId xmlns:p14="http://schemas.microsoft.com/office/powerpoint/2010/main" val="10153666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reen_Recording_20231011_215039_eBooks">
            <a:hlinkClick r:id="" action="ppaction://media"/>
            <a:extLst>
              <a:ext uri="{FF2B5EF4-FFF2-40B4-BE49-F238E27FC236}">
                <a16:creationId xmlns:a16="http://schemas.microsoft.com/office/drawing/2014/main" id="{50D02BCE-5A8F-394B-9D60-349AA364EAFF}"/>
              </a:ext>
            </a:extLst>
          </p:cNvPr>
          <p:cNvPicPr>
            <a:picLocks noGrp="1" noChangeAspect="1"/>
          </p:cNvPicPr>
          <p:nvPr>
            <p:ph sz="quarter" idx="24"/>
            <a:videoFile r:link="rId2"/>
            <p:extLst>
              <p:ext uri="{DAA4B4D4-6D71-4841-9C94-3DE7FCFB9230}">
                <p14:media xmlns:p14="http://schemas.microsoft.com/office/powerpoint/2010/main" r:embed="rId1"/>
              </p:ext>
            </p:extLst>
          </p:nvPr>
        </p:nvPicPr>
        <p:blipFill rotWithShape="1">
          <a:blip r:embed="rId4"/>
          <a:srcRect l="35053" t="15643" r="32599" b="14904"/>
          <a:stretch/>
        </p:blipFill>
        <p:spPr>
          <a:xfrm>
            <a:off x="0" y="1"/>
            <a:ext cx="12192000" cy="6858000"/>
          </a:xfrm>
        </p:spPr>
      </p:pic>
      <p:sp>
        <p:nvSpPr>
          <p:cNvPr id="3" name="Title 2">
            <a:extLst>
              <a:ext uri="{FF2B5EF4-FFF2-40B4-BE49-F238E27FC236}">
                <a16:creationId xmlns:a16="http://schemas.microsoft.com/office/drawing/2014/main" id="{104D7E0C-FB49-C299-9ADE-AE4D1E91F78E}"/>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D279CE5C-80B9-306E-2034-A2CBE45DD5FF}"/>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4437447C-FEC3-852F-C161-E0B2577A68AD}"/>
              </a:ext>
            </a:extLst>
          </p:cNvPr>
          <p:cNvSpPr>
            <a:spLocks noGrp="1"/>
          </p:cNvSpPr>
          <p:nvPr>
            <p:ph type="sldNum" sz="quarter" idx="12"/>
          </p:nvPr>
        </p:nvSpPr>
        <p:spPr/>
        <p:txBody>
          <a:bodyPr/>
          <a:lstStyle/>
          <a:p>
            <a:fld id="{FE024F78-56A6-7740-B68D-8D4D026EDF3F}" type="slidenum">
              <a:rPr lang="en-US" smtClean="0"/>
              <a:pPr/>
              <a:t>81</a:t>
            </a:fld>
            <a:endParaRPr lang="en-US" dirty="0"/>
          </a:p>
        </p:txBody>
      </p:sp>
    </p:spTree>
    <p:extLst>
      <p:ext uri="{BB962C8B-B14F-4D97-AF65-F5344CB8AC3E}">
        <p14:creationId xmlns:p14="http://schemas.microsoft.com/office/powerpoint/2010/main" val="427680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9A7DC1-5EEA-433C-943E-700AA6A4EB50}"/>
              </a:ext>
            </a:extLst>
          </p:cNvPr>
          <p:cNvSpPr>
            <a:spLocks noGrp="1"/>
          </p:cNvSpPr>
          <p:nvPr>
            <p:ph type="title"/>
          </p:nvPr>
        </p:nvSpPr>
        <p:spPr/>
        <p:txBody>
          <a:bodyPr/>
          <a:lstStyle/>
          <a:p>
            <a:r>
              <a:rPr lang="en-US" dirty="0"/>
              <a:t>CRITICAL AORTIC STENOSIS</a:t>
            </a:r>
            <a:endParaRPr lang="en-IN" dirty="0"/>
          </a:p>
        </p:txBody>
      </p:sp>
      <p:sp>
        <p:nvSpPr>
          <p:cNvPr id="4" name="Footer Placeholder 3">
            <a:extLst>
              <a:ext uri="{FF2B5EF4-FFF2-40B4-BE49-F238E27FC236}">
                <a16:creationId xmlns:a16="http://schemas.microsoft.com/office/drawing/2014/main" id="{4193D842-8CDF-5DB4-DA36-BD9AC5399D89}"/>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04762CFF-B2A0-5E88-632C-88531E4A7923}"/>
              </a:ext>
            </a:extLst>
          </p:cNvPr>
          <p:cNvSpPr>
            <a:spLocks noGrp="1"/>
          </p:cNvSpPr>
          <p:nvPr>
            <p:ph type="sldNum" sz="quarter" idx="12"/>
          </p:nvPr>
        </p:nvSpPr>
        <p:spPr/>
        <p:txBody>
          <a:bodyPr/>
          <a:lstStyle/>
          <a:p>
            <a:fld id="{FE024F78-56A6-7740-B68D-8D4D026EDF3F}" type="slidenum">
              <a:rPr lang="en-US" smtClean="0"/>
              <a:pPr/>
              <a:t>82</a:t>
            </a:fld>
            <a:endParaRPr lang="en-US" dirty="0"/>
          </a:p>
        </p:txBody>
      </p:sp>
      <p:sp>
        <p:nvSpPr>
          <p:cNvPr id="7" name="TextBox 6">
            <a:extLst>
              <a:ext uri="{FF2B5EF4-FFF2-40B4-BE49-F238E27FC236}">
                <a16:creationId xmlns:a16="http://schemas.microsoft.com/office/drawing/2014/main" id="{CCAF565C-676A-72F9-6B0C-4AFBE867C513}"/>
              </a:ext>
            </a:extLst>
          </p:cNvPr>
          <p:cNvSpPr txBox="1"/>
          <p:nvPr/>
        </p:nvSpPr>
        <p:spPr>
          <a:xfrm>
            <a:off x="3804472" y="3240358"/>
            <a:ext cx="5336499" cy="1200329"/>
          </a:xfrm>
          <a:prstGeom prst="rect">
            <a:avLst/>
          </a:prstGeom>
          <a:noFill/>
        </p:spPr>
        <p:txBody>
          <a:bodyPr wrap="square" rtlCol="0">
            <a:spAutoFit/>
          </a:bodyPr>
          <a:lstStyle/>
          <a:p>
            <a:r>
              <a:rPr lang="en-US" sz="2400" dirty="0">
                <a:solidFill>
                  <a:schemeClr val="bg1"/>
                </a:solidFill>
              </a:rPr>
              <a:t>Peak systolic gradient &gt; 80mm Hg</a:t>
            </a:r>
          </a:p>
          <a:p>
            <a:r>
              <a:rPr lang="en-US" sz="2400" dirty="0">
                <a:solidFill>
                  <a:schemeClr val="bg1"/>
                </a:solidFill>
              </a:rPr>
              <a:t>Mean Systolic gradient &gt; 60mm Hg</a:t>
            </a:r>
          </a:p>
          <a:p>
            <a:r>
              <a:rPr lang="en-US" sz="2400" dirty="0">
                <a:solidFill>
                  <a:schemeClr val="bg1"/>
                </a:solidFill>
              </a:rPr>
              <a:t>Valve Area &lt; 0.5cm2/m2</a:t>
            </a:r>
            <a:endParaRPr lang="en-IN" sz="2400" dirty="0">
              <a:solidFill>
                <a:schemeClr val="bg1"/>
              </a:solidFill>
            </a:endParaRPr>
          </a:p>
        </p:txBody>
      </p:sp>
      <p:sp>
        <p:nvSpPr>
          <p:cNvPr id="8" name="Rectangle 7">
            <a:extLst>
              <a:ext uri="{FF2B5EF4-FFF2-40B4-BE49-F238E27FC236}">
                <a16:creationId xmlns:a16="http://schemas.microsoft.com/office/drawing/2014/main" id="{7C75B91E-ECEC-E214-1082-D18B8B1117AE}"/>
              </a:ext>
            </a:extLst>
          </p:cNvPr>
          <p:cNvSpPr/>
          <p:nvPr/>
        </p:nvSpPr>
        <p:spPr>
          <a:xfrm>
            <a:off x="4424067" y="2003858"/>
            <a:ext cx="3343865"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Definition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6477667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9C6F21-F9B7-1830-8D2B-211F82377CC1}"/>
              </a:ext>
            </a:extLst>
          </p:cNvPr>
          <p:cNvSpPr>
            <a:spLocks noGrp="1"/>
          </p:cNvSpPr>
          <p:nvPr>
            <p:ph type="title"/>
          </p:nvPr>
        </p:nvSpPr>
        <p:spPr/>
        <p:txBody>
          <a:bodyPr/>
          <a:lstStyle/>
          <a:p>
            <a:endParaRPr lang="en-IN"/>
          </a:p>
        </p:txBody>
      </p:sp>
      <p:sp>
        <p:nvSpPr>
          <p:cNvPr id="8" name="Text Placeholder 7">
            <a:extLst>
              <a:ext uri="{FF2B5EF4-FFF2-40B4-BE49-F238E27FC236}">
                <a16:creationId xmlns:a16="http://schemas.microsoft.com/office/drawing/2014/main" id="{F9367625-B7E8-A4CE-76AA-B38322A20665}"/>
              </a:ext>
            </a:extLst>
          </p:cNvPr>
          <p:cNvSpPr>
            <a:spLocks noGrp="1"/>
          </p:cNvSpPr>
          <p:nvPr>
            <p:ph type="body" sz="quarter" idx="30"/>
          </p:nvPr>
        </p:nvSpPr>
        <p:spPr>
          <a:xfrm>
            <a:off x="1823319" y="1943493"/>
            <a:ext cx="3953594" cy="509671"/>
          </a:xfrm>
        </p:spPr>
        <p:txBody>
          <a:bodyPr/>
          <a:lstStyle/>
          <a:p>
            <a:r>
              <a:rPr lang="en-US" sz="2400" dirty="0"/>
              <a:t>Critical Aortic stenosis</a:t>
            </a:r>
            <a:endParaRPr lang="en-IN" sz="2400" dirty="0"/>
          </a:p>
        </p:txBody>
      </p:sp>
      <p:sp>
        <p:nvSpPr>
          <p:cNvPr id="9" name="Text Placeholder 8">
            <a:extLst>
              <a:ext uri="{FF2B5EF4-FFF2-40B4-BE49-F238E27FC236}">
                <a16:creationId xmlns:a16="http://schemas.microsoft.com/office/drawing/2014/main" id="{D37033A3-1907-E280-38E8-7240AEA39321}"/>
              </a:ext>
            </a:extLst>
          </p:cNvPr>
          <p:cNvSpPr>
            <a:spLocks noGrp="1"/>
          </p:cNvSpPr>
          <p:nvPr>
            <p:ph type="body" sz="quarter" idx="32"/>
          </p:nvPr>
        </p:nvSpPr>
        <p:spPr>
          <a:xfrm>
            <a:off x="6966224" y="1786975"/>
            <a:ext cx="3911982" cy="523316"/>
          </a:xfrm>
        </p:spPr>
        <p:txBody>
          <a:bodyPr/>
          <a:lstStyle/>
          <a:p>
            <a:r>
              <a:rPr lang="en-US" sz="2400" dirty="0"/>
              <a:t>Severe Aortic stenosis</a:t>
            </a:r>
            <a:endParaRPr lang="en-IN" sz="2400" dirty="0"/>
          </a:p>
        </p:txBody>
      </p:sp>
      <p:sp>
        <p:nvSpPr>
          <p:cNvPr id="10" name="Content Placeholder 9">
            <a:extLst>
              <a:ext uri="{FF2B5EF4-FFF2-40B4-BE49-F238E27FC236}">
                <a16:creationId xmlns:a16="http://schemas.microsoft.com/office/drawing/2014/main" id="{C71CC741-270F-A988-1E8D-13C15F199A1A}"/>
              </a:ext>
            </a:extLst>
          </p:cNvPr>
          <p:cNvSpPr>
            <a:spLocks noGrp="1"/>
          </p:cNvSpPr>
          <p:nvPr>
            <p:ph sz="quarter" idx="35"/>
          </p:nvPr>
        </p:nvSpPr>
        <p:spPr>
          <a:xfrm>
            <a:off x="1807455" y="2712053"/>
            <a:ext cx="3911982" cy="2307568"/>
          </a:xfrm>
        </p:spPr>
        <p:txBody>
          <a:bodyPr/>
          <a:lstStyle/>
          <a:p>
            <a:r>
              <a:rPr lang="en-US" sz="2000" dirty="0"/>
              <a:t>No significant Murmur</a:t>
            </a:r>
          </a:p>
          <a:p>
            <a:endParaRPr lang="en-US" sz="2000" dirty="0"/>
          </a:p>
          <a:p>
            <a:r>
              <a:rPr lang="en-US" sz="2000" dirty="0"/>
              <a:t>Emergent situation</a:t>
            </a:r>
          </a:p>
          <a:p>
            <a:endParaRPr lang="en-US" sz="2000" dirty="0"/>
          </a:p>
          <a:p>
            <a:r>
              <a:rPr lang="en-US" sz="2000" dirty="0"/>
              <a:t>Intractable CHF in neonates</a:t>
            </a:r>
          </a:p>
          <a:p>
            <a:pPr marL="0" indent="0">
              <a:buNone/>
            </a:pPr>
            <a:r>
              <a:rPr lang="en-US" sz="2000" dirty="0"/>
              <a:t>Infarction of papillary muscle causing MR</a:t>
            </a:r>
          </a:p>
          <a:p>
            <a:endParaRPr lang="en-IN" dirty="0"/>
          </a:p>
          <a:p>
            <a:endParaRPr lang="en-IN" dirty="0"/>
          </a:p>
        </p:txBody>
      </p:sp>
      <p:sp>
        <p:nvSpPr>
          <p:cNvPr id="11" name="Content Placeholder 10">
            <a:extLst>
              <a:ext uri="{FF2B5EF4-FFF2-40B4-BE49-F238E27FC236}">
                <a16:creationId xmlns:a16="http://schemas.microsoft.com/office/drawing/2014/main" id="{96CB134D-E381-BEE1-DF72-2D5AFD73605C}"/>
              </a:ext>
            </a:extLst>
          </p:cNvPr>
          <p:cNvSpPr>
            <a:spLocks noGrp="1"/>
          </p:cNvSpPr>
          <p:nvPr>
            <p:ph sz="quarter" idx="36"/>
          </p:nvPr>
        </p:nvSpPr>
        <p:spPr>
          <a:xfrm>
            <a:off x="6861293" y="2536080"/>
            <a:ext cx="3911982" cy="2307568"/>
          </a:xfrm>
        </p:spPr>
        <p:txBody>
          <a:bodyPr/>
          <a:lstStyle/>
          <a:p>
            <a:r>
              <a:rPr lang="en-US" sz="2000" dirty="0"/>
              <a:t>Loud systolic Murmur</a:t>
            </a:r>
          </a:p>
          <a:p>
            <a:endParaRPr lang="en-US" sz="2000" dirty="0"/>
          </a:p>
          <a:p>
            <a:r>
              <a:rPr lang="en-US" sz="2000" dirty="0"/>
              <a:t>Not very symptomatic (Benign course)</a:t>
            </a:r>
            <a:endParaRPr lang="en-IN" sz="2000" dirty="0"/>
          </a:p>
        </p:txBody>
      </p:sp>
      <p:sp>
        <p:nvSpPr>
          <p:cNvPr id="4" name="Footer Placeholder 3">
            <a:extLst>
              <a:ext uri="{FF2B5EF4-FFF2-40B4-BE49-F238E27FC236}">
                <a16:creationId xmlns:a16="http://schemas.microsoft.com/office/drawing/2014/main" id="{D4141366-97F3-CC3C-81A0-CE0EBD51C354}"/>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201D5C15-050B-A368-11C1-8C715DC846B9}"/>
              </a:ext>
            </a:extLst>
          </p:cNvPr>
          <p:cNvSpPr>
            <a:spLocks noGrp="1"/>
          </p:cNvSpPr>
          <p:nvPr>
            <p:ph type="sldNum" sz="quarter" idx="12"/>
          </p:nvPr>
        </p:nvSpPr>
        <p:spPr/>
        <p:txBody>
          <a:bodyPr/>
          <a:lstStyle/>
          <a:p>
            <a:fld id="{FE024F78-56A6-7740-B68D-8D4D026EDF3F}" type="slidenum">
              <a:rPr lang="en-US" smtClean="0"/>
              <a:pPr/>
              <a:t>83</a:t>
            </a:fld>
            <a:endParaRPr lang="en-US" dirty="0"/>
          </a:p>
        </p:txBody>
      </p:sp>
    </p:spTree>
    <p:extLst>
      <p:ext uri="{BB962C8B-B14F-4D97-AF65-F5344CB8AC3E}">
        <p14:creationId xmlns:p14="http://schemas.microsoft.com/office/powerpoint/2010/main" val="11408169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F3610F7-C7D9-57F6-AA61-7827B61D1EAF}"/>
              </a:ext>
            </a:extLst>
          </p:cNvPr>
          <p:cNvSpPr>
            <a:spLocks noGrp="1"/>
          </p:cNvSpPr>
          <p:nvPr>
            <p:ph type="ftr" sz="quarter" idx="11"/>
          </p:nvPr>
        </p:nvSpPr>
        <p:spPr/>
        <p:txBody>
          <a:bodyPr/>
          <a:lstStyle/>
          <a:p>
            <a:r>
              <a:rPr lang="en-US" dirty="0"/>
              <a:t>Scientific findings</a:t>
            </a:r>
          </a:p>
        </p:txBody>
      </p:sp>
      <p:sp>
        <p:nvSpPr>
          <p:cNvPr id="8" name="Slide Number Placeholder 7">
            <a:extLst>
              <a:ext uri="{FF2B5EF4-FFF2-40B4-BE49-F238E27FC236}">
                <a16:creationId xmlns:a16="http://schemas.microsoft.com/office/drawing/2014/main" id="{935ABA99-CEFD-E981-82E5-F06D0AC1B3D4}"/>
              </a:ext>
            </a:extLst>
          </p:cNvPr>
          <p:cNvSpPr>
            <a:spLocks noGrp="1"/>
          </p:cNvSpPr>
          <p:nvPr>
            <p:ph type="sldNum" sz="quarter" idx="12"/>
          </p:nvPr>
        </p:nvSpPr>
        <p:spPr/>
        <p:txBody>
          <a:bodyPr/>
          <a:lstStyle/>
          <a:p>
            <a:fld id="{FE024F78-56A6-7740-B68D-8D4D026EDF3F}" type="slidenum">
              <a:rPr lang="en-US" smtClean="0"/>
              <a:pPr/>
              <a:t>84</a:t>
            </a:fld>
            <a:endParaRPr lang="en-US" dirty="0"/>
          </a:p>
        </p:txBody>
      </p:sp>
      <p:sp>
        <p:nvSpPr>
          <p:cNvPr id="17" name="Rectangle 16">
            <a:extLst>
              <a:ext uri="{FF2B5EF4-FFF2-40B4-BE49-F238E27FC236}">
                <a16:creationId xmlns:a16="http://schemas.microsoft.com/office/drawing/2014/main" id="{7A43042F-2EC8-BDBA-38E1-161426B2A211}"/>
              </a:ext>
            </a:extLst>
          </p:cNvPr>
          <p:cNvSpPr/>
          <p:nvPr/>
        </p:nvSpPr>
        <p:spPr>
          <a:xfrm>
            <a:off x="3232545" y="216016"/>
            <a:ext cx="4732129" cy="1938992"/>
          </a:xfrm>
          <a:prstGeom prst="rect">
            <a:avLst/>
          </a:prstGeom>
          <a:noFill/>
        </p:spPr>
        <p:txBody>
          <a:bodyPr wrap="none" lIns="91440" tIns="45720" rIns="91440" bIns="45720">
            <a:spAutoFit/>
          </a:bodyPr>
          <a:lstStyle/>
          <a:p>
            <a:pPr algn="ctr"/>
            <a:r>
              <a:rPr lang="en-US" sz="4000" dirty="0">
                <a:ln w="0"/>
                <a:solidFill>
                  <a:schemeClr val="bg1"/>
                </a:solidFill>
                <a:effectLst>
                  <a:outerShdw blurRad="38100" dist="19050" dir="2700000" algn="tl" rotWithShape="0">
                    <a:schemeClr val="dk1">
                      <a:alpha val="40000"/>
                    </a:schemeClr>
                  </a:outerShdw>
                </a:effectLst>
              </a:rPr>
              <a:t>SEVERE STENOSIS</a:t>
            </a:r>
          </a:p>
          <a:p>
            <a:pPr algn="ctr"/>
            <a:endParaRPr lang="en-US" sz="4000" b="0" cap="none" spc="0" dirty="0">
              <a:ln w="0"/>
              <a:solidFill>
                <a:schemeClr val="tx1"/>
              </a:solidFill>
              <a:effectLst>
                <a:outerShdw blurRad="38100" dist="19050" dir="2700000" algn="tl" rotWithShape="0">
                  <a:schemeClr val="dk1">
                    <a:alpha val="40000"/>
                  </a:schemeClr>
                </a:outerShdw>
              </a:effectLst>
            </a:endParaRPr>
          </a:p>
          <a:p>
            <a:pPr algn="ct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8" name="Arrow: Down 17">
            <a:extLst>
              <a:ext uri="{FF2B5EF4-FFF2-40B4-BE49-F238E27FC236}">
                <a16:creationId xmlns:a16="http://schemas.microsoft.com/office/drawing/2014/main" id="{5152A43A-597B-E964-D05E-1EE4B9629297}"/>
              </a:ext>
            </a:extLst>
          </p:cNvPr>
          <p:cNvSpPr/>
          <p:nvPr/>
        </p:nvSpPr>
        <p:spPr>
          <a:xfrm rot="2347873">
            <a:off x="2834447" y="946618"/>
            <a:ext cx="539646" cy="11692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a:extLst>
              <a:ext uri="{FF2B5EF4-FFF2-40B4-BE49-F238E27FC236}">
                <a16:creationId xmlns:a16="http://schemas.microsoft.com/office/drawing/2014/main" id="{D55BC8AA-34AB-1F53-F62B-DC6EA0E81182}"/>
              </a:ext>
            </a:extLst>
          </p:cNvPr>
          <p:cNvSpPr txBox="1"/>
          <p:nvPr/>
        </p:nvSpPr>
        <p:spPr>
          <a:xfrm>
            <a:off x="1014275" y="2176741"/>
            <a:ext cx="2668249" cy="1015663"/>
          </a:xfrm>
          <a:prstGeom prst="rect">
            <a:avLst/>
          </a:prstGeom>
          <a:noFill/>
        </p:spPr>
        <p:txBody>
          <a:bodyPr wrap="square" rtlCol="0">
            <a:spAutoFit/>
          </a:bodyPr>
          <a:lstStyle/>
          <a:p>
            <a:r>
              <a:rPr lang="en-US" sz="2000" dirty="0">
                <a:solidFill>
                  <a:schemeClr val="bg1"/>
                </a:solidFill>
              </a:rPr>
              <a:t>LIMITATION OF FLOW THROUGH LEFT VENTRICLE</a:t>
            </a:r>
            <a:endParaRPr lang="en-IN" sz="2000" dirty="0">
              <a:solidFill>
                <a:schemeClr val="bg1"/>
              </a:solidFill>
            </a:endParaRPr>
          </a:p>
        </p:txBody>
      </p:sp>
      <p:sp>
        <p:nvSpPr>
          <p:cNvPr id="20" name="Arrow: Down 19">
            <a:extLst>
              <a:ext uri="{FF2B5EF4-FFF2-40B4-BE49-F238E27FC236}">
                <a16:creationId xmlns:a16="http://schemas.microsoft.com/office/drawing/2014/main" id="{553BDB5B-1AB5-CAE3-18BE-44C2D68CA845}"/>
              </a:ext>
            </a:extLst>
          </p:cNvPr>
          <p:cNvSpPr/>
          <p:nvPr/>
        </p:nvSpPr>
        <p:spPr>
          <a:xfrm rot="169383">
            <a:off x="1497924" y="3354160"/>
            <a:ext cx="539646" cy="6663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id="{BE213B43-A60A-6C04-3D6C-2AA2DC81CE95}"/>
              </a:ext>
            </a:extLst>
          </p:cNvPr>
          <p:cNvSpPr txBox="1"/>
          <p:nvPr/>
        </p:nvSpPr>
        <p:spPr>
          <a:xfrm>
            <a:off x="719527" y="4182256"/>
            <a:ext cx="3357797" cy="1754326"/>
          </a:xfrm>
          <a:prstGeom prst="rect">
            <a:avLst/>
          </a:prstGeom>
          <a:noFill/>
        </p:spPr>
        <p:txBody>
          <a:bodyPr wrap="square" rtlCol="0">
            <a:spAutoFit/>
          </a:bodyPr>
          <a:lstStyle/>
          <a:p>
            <a:r>
              <a:rPr lang="en-US" dirty="0">
                <a:solidFill>
                  <a:schemeClr val="bg1"/>
                </a:solidFill>
              </a:rPr>
              <a:t>LV WALL THICK</a:t>
            </a:r>
          </a:p>
          <a:p>
            <a:endParaRPr lang="en-US" dirty="0">
              <a:solidFill>
                <a:schemeClr val="bg1"/>
              </a:solidFill>
            </a:endParaRPr>
          </a:p>
          <a:p>
            <a:r>
              <a:rPr lang="en-US" dirty="0">
                <a:solidFill>
                  <a:schemeClr val="bg1"/>
                </a:solidFill>
              </a:rPr>
              <a:t>CAVITY HYPOPLASTIC</a:t>
            </a:r>
          </a:p>
          <a:p>
            <a:endParaRPr lang="en-US" dirty="0">
              <a:solidFill>
                <a:schemeClr val="bg1"/>
              </a:solidFill>
            </a:endParaRPr>
          </a:p>
          <a:p>
            <a:r>
              <a:rPr lang="en-US" dirty="0">
                <a:solidFill>
                  <a:schemeClr val="bg1"/>
                </a:solidFill>
              </a:rPr>
              <a:t>SMALL AORTIC ANNULUS AND ASCENDING AORTA</a:t>
            </a:r>
            <a:endParaRPr lang="en-IN" dirty="0">
              <a:solidFill>
                <a:schemeClr val="bg1"/>
              </a:solidFill>
            </a:endParaRPr>
          </a:p>
        </p:txBody>
      </p:sp>
      <p:sp>
        <p:nvSpPr>
          <p:cNvPr id="22" name="Arrow: Down 21">
            <a:extLst>
              <a:ext uri="{FF2B5EF4-FFF2-40B4-BE49-F238E27FC236}">
                <a16:creationId xmlns:a16="http://schemas.microsoft.com/office/drawing/2014/main" id="{83328040-322A-EC69-A290-0C4BA4D900E2}"/>
              </a:ext>
            </a:extLst>
          </p:cNvPr>
          <p:cNvSpPr/>
          <p:nvPr/>
        </p:nvSpPr>
        <p:spPr>
          <a:xfrm>
            <a:off x="4677161" y="1099018"/>
            <a:ext cx="539646" cy="13893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TextBox 23">
            <a:extLst>
              <a:ext uri="{FF2B5EF4-FFF2-40B4-BE49-F238E27FC236}">
                <a16:creationId xmlns:a16="http://schemas.microsoft.com/office/drawing/2014/main" id="{C8C62A75-7465-FFBD-85BA-F37C5B1B796F}"/>
              </a:ext>
            </a:extLst>
          </p:cNvPr>
          <p:cNvSpPr txBox="1"/>
          <p:nvPr/>
        </p:nvSpPr>
        <p:spPr>
          <a:xfrm>
            <a:off x="4077324" y="2684572"/>
            <a:ext cx="2668249" cy="707886"/>
          </a:xfrm>
          <a:prstGeom prst="rect">
            <a:avLst/>
          </a:prstGeom>
          <a:noFill/>
        </p:spPr>
        <p:txBody>
          <a:bodyPr wrap="square" rtlCol="0">
            <a:spAutoFit/>
          </a:bodyPr>
          <a:lstStyle/>
          <a:p>
            <a:r>
              <a:rPr lang="en-US" sz="2000" dirty="0">
                <a:solidFill>
                  <a:schemeClr val="bg1"/>
                </a:solidFill>
              </a:rPr>
              <a:t>INCREASED LV AND LA PRESSURE</a:t>
            </a:r>
            <a:endParaRPr lang="en-IN" sz="2000" dirty="0">
              <a:solidFill>
                <a:schemeClr val="bg1"/>
              </a:solidFill>
            </a:endParaRPr>
          </a:p>
        </p:txBody>
      </p:sp>
      <p:sp>
        <p:nvSpPr>
          <p:cNvPr id="25" name="TextBox 24">
            <a:extLst>
              <a:ext uri="{FF2B5EF4-FFF2-40B4-BE49-F238E27FC236}">
                <a16:creationId xmlns:a16="http://schemas.microsoft.com/office/drawing/2014/main" id="{BB566B2A-85AB-4953-E806-F86CD1F1962E}"/>
              </a:ext>
            </a:extLst>
          </p:cNvPr>
          <p:cNvSpPr txBox="1"/>
          <p:nvPr/>
        </p:nvSpPr>
        <p:spPr>
          <a:xfrm>
            <a:off x="4077324" y="4492005"/>
            <a:ext cx="2668249" cy="1015663"/>
          </a:xfrm>
          <a:prstGeom prst="rect">
            <a:avLst/>
          </a:prstGeom>
          <a:noFill/>
        </p:spPr>
        <p:txBody>
          <a:bodyPr wrap="square" rtlCol="0">
            <a:spAutoFit/>
          </a:bodyPr>
          <a:lstStyle/>
          <a:p>
            <a:r>
              <a:rPr lang="en-US" sz="2000" dirty="0">
                <a:solidFill>
                  <a:schemeClr val="bg1"/>
                </a:solidFill>
              </a:rPr>
              <a:t>LEFT TO RIGHT SHUNT ACROSS PFO</a:t>
            </a:r>
            <a:endParaRPr lang="en-IN" sz="2000" dirty="0">
              <a:solidFill>
                <a:schemeClr val="bg1"/>
              </a:solidFill>
            </a:endParaRPr>
          </a:p>
        </p:txBody>
      </p:sp>
      <p:sp>
        <p:nvSpPr>
          <p:cNvPr id="26" name="Arrow: Down 25">
            <a:extLst>
              <a:ext uri="{FF2B5EF4-FFF2-40B4-BE49-F238E27FC236}">
                <a16:creationId xmlns:a16="http://schemas.microsoft.com/office/drawing/2014/main" id="{8BFA9C60-0220-79D1-FB99-ADF24CBCF613}"/>
              </a:ext>
            </a:extLst>
          </p:cNvPr>
          <p:cNvSpPr/>
          <p:nvPr/>
        </p:nvSpPr>
        <p:spPr>
          <a:xfrm>
            <a:off x="4677161" y="3372286"/>
            <a:ext cx="539646" cy="10156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Arrow: Down 26">
            <a:extLst>
              <a:ext uri="{FF2B5EF4-FFF2-40B4-BE49-F238E27FC236}">
                <a16:creationId xmlns:a16="http://schemas.microsoft.com/office/drawing/2014/main" id="{1D81773A-5F9D-2F7E-4DD7-0B154438ACB1}"/>
              </a:ext>
            </a:extLst>
          </p:cNvPr>
          <p:cNvSpPr/>
          <p:nvPr/>
        </p:nvSpPr>
        <p:spPr>
          <a:xfrm>
            <a:off x="4694648" y="5251203"/>
            <a:ext cx="539646" cy="7291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27">
            <a:extLst>
              <a:ext uri="{FF2B5EF4-FFF2-40B4-BE49-F238E27FC236}">
                <a16:creationId xmlns:a16="http://schemas.microsoft.com/office/drawing/2014/main" id="{FEE6231D-ED65-73EC-0713-16778891AA2A}"/>
              </a:ext>
            </a:extLst>
          </p:cNvPr>
          <p:cNvSpPr txBox="1"/>
          <p:nvPr/>
        </p:nvSpPr>
        <p:spPr>
          <a:xfrm>
            <a:off x="4068430" y="5939129"/>
            <a:ext cx="2668249" cy="707886"/>
          </a:xfrm>
          <a:prstGeom prst="rect">
            <a:avLst/>
          </a:prstGeom>
          <a:noFill/>
        </p:spPr>
        <p:txBody>
          <a:bodyPr wrap="square" rtlCol="0">
            <a:spAutoFit/>
          </a:bodyPr>
          <a:lstStyle/>
          <a:p>
            <a:r>
              <a:rPr lang="en-US" sz="2000" dirty="0">
                <a:solidFill>
                  <a:schemeClr val="bg1"/>
                </a:solidFill>
              </a:rPr>
              <a:t>RV VOLUME OVERLOAD</a:t>
            </a:r>
            <a:endParaRPr lang="en-IN" sz="2000" dirty="0">
              <a:solidFill>
                <a:schemeClr val="bg1"/>
              </a:solidFill>
            </a:endParaRPr>
          </a:p>
        </p:txBody>
      </p:sp>
      <p:sp>
        <p:nvSpPr>
          <p:cNvPr id="29" name="Arrow: Down 28">
            <a:extLst>
              <a:ext uri="{FF2B5EF4-FFF2-40B4-BE49-F238E27FC236}">
                <a16:creationId xmlns:a16="http://schemas.microsoft.com/office/drawing/2014/main" id="{6263D1F7-FB65-6E64-D1FC-C14E6C56E3B3}"/>
              </a:ext>
            </a:extLst>
          </p:cNvPr>
          <p:cNvSpPr/>
          <p:nvPr/>
        </p:nvSpPr>
        <p:spPr>
          <a:xfrm rot="16200000">
            <a:off x="7240133" y="2369356"/>
            <a:ext cx="539646" cy="13893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30">
            <a:extLst>
              <a:ext uri="{FF2B5EF4-FFF2-40B4-BE49-F238E27FC236}">
                <a16:creationId xmlns:a16="http://schemas.microsoft.com/office/drawing/2014/main" id="{A1C7504D-176E-D848-88EC-FB1519DE72FF}"/>
              </a:ext>
            </a:extLst>
          </p:cNvPr>
          <p:cNvSpPr txBox="1"/>
          <p:nvPr/>
        </p:nvSpPr>
        <p:spPr>
          <a:xfrm>
            <a:off x="8509476" y="2671667"/>
            <a:ext cx="2668249" cy="1015663"/>
          </a:xfrm>
          <a:prstGeom prst="rect">
            <a:avLst/>
          </a:prstGeom>
          <a:noFill/>
        </p:spPr>
        <p:txBody>
          <a:bodyPr wrap="square" rtlCol="0">
            <a:spAutoFit/>
          </a:bodyPr>
          <a:lstStyle/>
          <a:p>
            <a:r>
              <a:rPr lang="en-US" sz="2000" dirty="0">
                <a:solidFill>
                  <a:schemeClr val="bg1"/>
                </a:solidFill>
              </a:rPr>
              <a:t>HIGH INTRACAVITATY PRESSURE</a:t>
            </a:r>
            <a:endParaRPr lang="en-IN" sz="2000" dirty="0">
              <a:solidFill>
                <a:schemeClr val="bg1"/>
              </a:solidFill>
            </a:endParaRPr>
          </a:p>
        </p:txBody>
      </p:sp>
      <p:sp>
        <p:nvSpPr>
          <p:cNvPr id="32" name="Arrow: Down 31">
            <a:extLst>
              <a:ext uri="{FF2B5EF4-FFF2-40B4-BE49-F238E27FC236}">
                <a16:creationId xmlns:a16="http://schemas.microsoft.com/office/drawing/2014/main" id="{A012B5FC-385E-FDFB-68F8-A71F85EFD3F4}"/>
              </a:ext>
            </a:extLst>
          </p:cNvPr>
          <p:cNvSpPr/>
          <p:nvPr/>
        </p:nvSpPr>
        <p:spPr>
          <a:xfrm>
            <a:off x="10141075" y="3555134"/>
            <a:ext cx="539646" cy="10156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Arrow: Down 32">
            <a:extLst>
              <a:ext uri="{FF2B5EF4-FFF2-40B4-BE49-F238E27FC236}">
                <a16:creationId xmlns:a16="http://schemas.microsoft.com/office/drawing/2014/main" id="{92D67AE2-92DB-4888-C603-4A679B653F60}"/>
              </a:ext>
            </a:extLst>
          </p:cNvPr>
          <p:cNvSpPr/>
          <p:nvPr/>
        </p:nvSpPr>
        <p:spPr>
          <a:xfrm>
            <a:off x="10141075" y="5244581"/>
            <a:ext cx="539646" cy="10156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33">
            <a:extLst>
              <a:ext uri="{FF2B5EF4-FFF2-40B4-BE49-F238E27FC236}">
                <a16:creationId xmlns:a16="http://schemas.microsoft.com/office/drawing/2014/main" id="{0CF0A8D5-6B13-1645-4AB9-CF7553994A50}"/>
              </a:ext>
            </a:extLst>
          </p:cNvPr>
          <p:cNvSpPr txBox="1"/>
          <p:nvPr/>
        </p:nvSpPr>
        <p:spPr>
          <a:xfrm>
            <a:off x="9487698" y="4551335"/>
            <a:ext cx="3380054" cy="707886"/>
          </a:xfrm>
          <a:prstGeom prst="rect">
            <a:avLst/>
          </a:prstGeom>
          <a:noFill/>
        </p:spPr>
        <p:txBody>
          <a:bodyPr wrap="square" rtlCol="0">
            <a:spAutoFit/>
          </a:bodyPr>
          <a:lstStyle/>
          <a:p>
            <a:r>
              <a:rPr lang="en-US" sz="2000" dirty="0">
                <a:solidFill>
                  <a:schemeClr val="bg1"/>
                </a:solidFill>
              </a:rPr>
              <a:t>REDUCED CORONARY PERFUSION</a:t>
            </a:r>
            <a:endParaRPr lang="en-IN" sz="2000" dirty="0">
              <a:solidFill>
                <a:schemeClr val="bg1"/>
              </a:solidFill>
            </a:endParaRPr>
          </a:p>
        </p:txBody>
      </p:sp>
      <p:sp>
        <p:nvSpPr>
          <p:cNvPr id="35" name="TextBox 34">
            <a:extLst>
              <a:ext uri="{FF2B5EF4-FFF2-40B4-BE49-F238E27FC236}">
                <a16:creationId xmlns:a16="http://schemas.microsoft.com/office/drawing/2014/main" id="{4452033C-1A8C-3D86-B32A-1C609F031CE6}"/>
              </a:ext>
            </a:extLst>
          </p:cNvPr>
          <p:cNvSpPr txBox="1"/>
          <p:nvPr/>
        </p:nvSpPr>
        <p:spPr>
          <a:xfrm>
            <a:off x="9523751" y="6150939"/>
            <a:ext cx="2668249" cy="707886"/>
          </a:xfrm>
          <a:prstGeom prst="rect">
            <a:avLst/>
          </a:prstGeom>
          <a:noFill/>
        </p:spPr>
        <p:txBody>
          <a:bodyPr wrap="square" rtlCol="0">
            <a:spAutoFit/>
          </a:bodyPr>
          <a:lstStyle/>
          <a:p>
            <a:r>
              <a:rPr lang="en-US" sz="2000" dirty="0">
                <a:solidFill>
                  <a:schemeClr val="bg1"/>
                </a:solidFill>
              </a:rPr>
              <a:t>SUB ENDOCARDIAL ISCHEMIA</a:t>
            </a:r>
            <a:endParaRPr lang="en-IN" sz="2000" dirty="0">
              <a:solidFill>
                <a:schemeClr val="bg1"/>
              </a:solidFill>
            </a:endParaRPr>
          </a:p>
        </p:txBody>
      </p:sp>
      <p:sp>
        <p:nvSpPr>
          <p:cNvPr id="36" name="Arrow: Down 35">
            <a:extLst>
              <a:ext uri="{FF2B5EF4-FFF2-40B4-BE49-F238E27FC236}">
                <a16:creationId xmlns:a16="http://schemas.microsoft.com/office/drawing/2014/main" id="{A11ACD9F-CC95-C58D-5250-B8133D8244A6}"/>
              </a:ext>
            </a:extLst>
          </p:cNvPr>
          <p:cNvSpPr/>
          <p:nvPr/>
        </p:nvSpPr>
        <p:spPr>
          <a:xfrm rot="19294743">
            <a:off x="7934807" y="945461"/>
            <a:ext cx="539646" cy="13893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4200423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creen_Recording_20231009_225856_YouTube">
            <a:hlinkClick r:id="" action="ppaction://media"/>
            <a:extLst>
              <a:ext uri="{FF2B5EF4-FFF2-40B4-BE49-F238E27FC236}">
                <a16:creationId xmlns:a16="http://schemas.microsoft.com/office/drawing/2014/main" id="{AD2D7DF4-953A-4AF5-312A-B25D10131097}"/>
              </a:ext>
            </a:extLst>
          </p:cNvPr>
          <p:cNvPicPr>
            <a:picLocks noGrp="1" noChangeAspect="1"/>
          </p:cNvPicPr>
          <p:nvPr>
            <p:ph sz="quarter" idx="25"/>
            <a:videoFile r:link="rId2"/>
            <p:extLst>
              <p:ext uri="{DAA4B4D4-6D71-4841-9C94-3DE7FCFB9230}">
                <p14:media xmlns:p14="http://schemas.microsoft.com/office/powerpoint/2010/main" r:embed="rId1"/>
              </p:ext>
            </p:extLst>
          </p:nvPr>
        </p:nvPicPr>
        <p:blipFill>
          <a:blip r:embed="rId5"/>
          <a:stretch>
            <a:fillRect/>
          </a:stretch>
        </p:blipFill>
        <p:spPr>
          <a:xfrm>
            <a:off x="0" y="1484026"/>
            <a:ext cx="12191999" cy="5373974"/>
          </a:xfrm>
        </p:spPr>
      </p:pic>
      <p:sp>
        <p:nvSpPr>
          <p:cNvPr id="9" name="Title 8">
            <a:extLst>
              <a:ext uri="{FF2B5EF4-FFF2-40B4-BE49-F238E27FC236}">
                <a16:creationId xmlns:a16="http://schemas.microsoft.com/office/drawing/2014/main" id="{535B5CBB-5289-4B4A-9F5A-358EFBD66D03}"/>
              </a:ext>
            </a:extLst>
          </p:cNvPr>
          <p:cNvSpPr>
            <a:spLocks noGrp="1"/>
          </p:cNvSpPr>
          <p:nvPr>
            <p:ph type="title"/>
          </p:nvPr>
        </p:nvSpPr>
        <p:spPr/>
        <p:txBody>
          <a:bodyPr/>
          <a:lstStyle/>
          <a:p>
            <a:r>
              <a:rPr lang="en-US" dirty="0"/>
              <a:t>Pathology</a:t>
            </a:r>
            <a:endParaRPr lang="en-IN" dirty="0"/>
          </a:p>
        </p:txBody>
      </p:sp>
      <p:sp>
        <p:nvSpPr>
          <p:cNvPr id="7" name="Footer Placeholder 6">
            <a:extLst>
              <a:ext uri="{FF2B5EF4-FFF2-40B4-BE49-F238E27FC236}">
                <a16:creationId xmlns:a16="http://schemas.microsoft.com/office/drawing/2014/main" id="{E51D55FB-730F-AABD-D26C-DD795B3FA061}"/>
              </a:ext>
            </a:extLst>
          </p:cNvPr>
          <p:cNvSpPr>
            <a:spLocks noGrp="1"/>
          </p:cNvSpPr>
          <p:nvPr>
            <p:ph type="ftr" sz="quarter" idx="11"/>
          </p:nvPr>
        </p:nvSpPr>
        <p:spPr/>
        <p:txBody>
          <a:bodyPr/>
          <a:lstStyle/>
          <a:p>
            <a:r>
              <a:rPr lang="en-US" dirty="0"/>
              <a:t>Scientific findings</a:t>
            </a:r>
          </a:p>
        </p:txBody>
      </p:sp>
      <p:sp>
        <p:nvSpPr>
          <p:cNvPr id="8" name="Slide Number Placeholder 7">
            <a:extLst>
              <a:ext uri="{FF2B5EF4-FFF2-40B4-BE49-F238E27FC236}">
                <a16:creationId xmlns:a16="http://schemas.microsoft.com/office/drawing/2014/main" id="{38F30B0B-B246-C322-6707-18604E7149B7}"/>
              </a:ext>
            </a:extLst>
          </p:cNvPr>
          <p:cNvSpPr>
            <a:spLocks noGrp="1"/>
          </p:cNvSpPr>
          <p:nvPr>
            <p:ph type="sldNum" sz="quarter" idx="12"/>
          </p:nvPr>
        </p:nvSpPr>
        <p:spPr/>
        <p:txBody>
          <a:bodyPr/>
          <a:lstStyle/>
          <a:p>
            <a:fld id="{FE024F78-56A6-7740-B68D-8D4D026EDF3F}" type="slidenum">
              <a:rPr lang="en-US" smtClean="0"/>
              <a:pPr/>
              <a:t>85</a:t>
            </a:fld>
            <a:endParaRPr lang="en-US" dirty="0"/>
          </a:p>
        </p:txBody>
      </p:sp>
    </p:spTree>
    <p:extLst>
      <p:ext uri="{BB962C8B-B14F-4D97-AF65-F5344CB8AC3E}">
        <p14:creationId xmlns:p14="http://schemas.microsoft.com/office/powerpoint/2010/main" val="236042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FD522F-99E6-68E2-9286-805C3DCFEA0B}"/>
              </a:ext>
            </a:extLst>
          </p:cNvPr>
          <p:cNvSpPr>
            <a:spLocks noGrp="1"/>
          </p:cNvSpPr>
          <p:nvPr>
            <p:ph sz="quarter" idx="25"/>
          </p:nvPr>
        </p:nvSpPr>
        <p:spPr>
          <a:solidFill>
            <a:schemeClr val="accent6">
              <a:lumMod val="50000"/>
              <a:alpha val="42000"/>
            </a:schemeClr>
          </a:solidFill>
        </p:spPr>
        <p:txBody>
          <a:bodyPr/>
          <a:lstStyle/>
          <a:p>
            <a:r>
              <a:rPr lang="en-US" dirty="0">
                <a:solidFill>
                  <a:schemeClr val="bg1"/>
                </a:solidFill>
              </a:rPr>
              <a:t>During fetal Life :  No Significant hemodynamic change – Aortic Flow  maintained By Ductus</a:t>
            </a:r>
          </a:p>
          <a:p>
            <a:endParaRPr lang="en-US" dirty="0">
              <a:solidFill>
                <a:schemeClr val="bg1"/>
              </a:solidFill>
            </a:endParaRPr>
          </a:p>
          <a:p>
            <a:r>
              <a:rPr lang="en-US" dirty="0">
                <a:solidFill>
                  <a:schemeClr val="bg1"/>
                </a:solidFill>
              </a:rPr>
              <a:t>Patient symptomatic within few hours / Day of life as Ductus close</a:t>
            </a:r>
          </a:p>
          <a:p>
            <a:endParaRPr lang="en-US" dirty="0">
              <a:solidFill>
                <a:schemeClr val="bg1"/>
              </a:solidFill>
            </a:endParaRPr>
          </a:p>
          <a:p>
            <a:r>
              <a:rPr lang="en-US" dirty="0">
                <a:solidFill>
                  <a:schemeClr val="bg1"/>
                </a:solidFill>
              </a:rPr>
              <a:t>Pulse low volume</a:t>
            </a:r>
          </a:p>
          <a:p>
            <a:endParaRPr lang="en-US" dirty="0">
              <a:solidFill>
                <a:schemeClr val="bg1"/>
              </a:solidFill>
            </a:endParaRPr>
          </a:p>
          <a:p>
            <a:r>
              <a:rPr lang="en-US" dirty="0">
                <a:solidFill>
                  <a:schemeClr val="bg1"/>
                </a:solidFill>
              </a:rPr>
              <a:t>Patient in Shock</a:t>
            </a:r>
          </a:p>
          <a:p>
            <a:endParaRPr lang="en-US" dirty="0"/>
          </a:p>
        </p:txBody>
      </p:sp>
      <p:sp>
        <p:nvSpPr>
          <p:cNvPr id="3" name="Title 2">
            <a:extLst>
              <a:ext uri="{FF2B5EF4-FFF2-40B4-BE49-F238E27FC236}">
                <a16:creationId xmlns:a16="http://schemas.microsoft.com/office/drawing/2014/main" id="{C1A379CE-19F5-350E-9D3E-B9CA2B74C16A}"/>
              </a:ext>
            </a:extLst>
          </p:cNvPr>
          <p:cNvSpPr>
            <a:spLocks noGrp="1"/>
          </p:cNvSpPr>
          <p:nvPr>
            <p:ph type="title"/>
          </p:nvPr>
        </p:nvSpPr>
        <p:spPr/>
        <p:txBody>
          <a:bodyPr/>
          <a:lstStyle/>
          <a:p>
            <a:r>
              <a:rPr lang="en-US" dirty="0"/>
              <a:t>Clinical features</a:t>
            </a:r>
            <a:endParaRPr lang="en-IN" dirty="0"/>
          </a:p>
        </p:txBody>
      </p:sp>
      <p:sp>
        <p:nvSpPr>
          <p:cNvPr id="4" name="Footer Placeholder 3">
            <a:extLst>
              <a:ext uri="{FF2B5EF4-FFF2-40B4-BE49-F238E27FC236}">
                <a16:creationId xmlns:a16="http://schemas.microsoft.com/office/drawing/2014/main" id="{24B45AD6-7111-1731-FF2D-E82F1AD41234}"/>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FD7E9D21-15C5-C28A-F881-9690D9AE249C}"/>
              </a:ext>
            </a:extLst>
          </p:cNvPr>
          <p:cNvSpPr>
            <a:spLocks noGrp="1"/>
          </p:cNvSpPr>
          <p:nvPr>
            <p:ph type="sldNum" sz="quarter" idx="12"/>
          </p:nvPr>
        </p:nvSpPr>
        <p:spPr/>
        <p:txBody>
          <a:bodyPr/>
          <a:lstStyle/>
          <a:p>
            <a:fld id="{FE024F78-56A6-7740-B68D-8D4D026EDF3F}" type="slidenum">
              <a:rPr lang="en-US" smtClean="0"/>
              <a:pPr/>
              <a:t>86</a:t>
            </a:fld>
            <a:endParaRPr lang="en-US" dirty="0"/>
          </a:p>
        </p:txBody>
      </p:sp>
    </p:spTree>
    <p:extLst>
      <p:ext uri="{BB962C8B-B14F-4D97-AF65-F5344CB8AC3E}">
        <p14:creationId xmlns:p14="http://schemas.microsoft.com/office/powerpoint/2010/main" val="33386800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C4BFD0-EA5A-9A5E-CE39-886B516C1012}"/>
              </a:ext>
            </a:extLst>
          </p:cNvPr>
          <p:cNvSpPr>
            <a:spLocks noGrp="1"/>
          </p:cNvSpPr>
          <p:nvPr>
            <p:ph sz="quarter" idx="25"/>
          </p:nvPr>
        </p:nvSpPr>
        <p:spPr>
          <a:solidFill>
            <a:schemeClr val="accent5">
              <a:lumMod val="75000"/>
              <a:alpha val="10000"/>
            </a:schemeClr>
          </a:solidFill>
        </p:spPr>
        <p:txBody>
          <a:bodyPr/>
          <a:lstStyle/>
          <a:p>
            <a:r>
              <a:rPr lang="en-US" dirty="0"/>
              <a:t>PGE1 infusion</a:t>
            </a:r>
            <a:endParaRPr lang="en-IN" dirty="0"/>
          </a:p>
          <a:p>
            <a:r>
              <a:rPr lang="en-IN" dirty="0"/>
              <a:t>Inotropes</a:t>
            </a:r>
          </a:p>
          <a:p>
            <a:endParaRPr lang="en-IN" dirty="0"/>
          </a:p>
          <a:p>
            <a:r>
              <a:rPr lang="en-IN" dirty="0"/>
              <a:t>Severe LVOTO</a:t>
            </a:r>
          </a:p>
          <a:p>
            <a:r>
              <a:rPr lang="en-IN" dirty="0"/>
              <a:t>Decreased LV function</a:t>
            </a:r>
          </a:p>
          <a:p>
            <a:r>
              <a:rPr lang="en-IN" dirty="0"/>
              <a:t>Inadequate Mitral valve size</a:t>
            </a:r>
          </a:p>
          <a:p>
            <a:endParaRPr lang="en-IN" dirty="0"/>
          </a:p>
          <a:p>
            <a:r>
              <a:rPr lang="en-US" dirty="0"/>
              <a:t>Absence of Atrial communication</a:t>
            </a:r>
          </a:p>
        </p:txBody>
      </p:sp>
      <p:sp>
        <p:nvSpPr>
          <p:cNvPr id="3" name="Title 2">
            <a:extLst>
              <a:ext uri="{FF2B5EF4-FFF2-40B4-BE49-F238E27FC236}">
                <a16:creationId xmlns:a16="http://schemas.microsoft.com/office/drawing/2014/main" id="{C67FB74F-5878-2CEF-1DFA-CADB92DF6136}"/>
              </a:ext>
            </a:extLst>
          </p:cNvPr>
          <p:cNvSpPr>
            <a:spLocks noGrp="1"/>
          </p:cNvSpPr>
          <p:nvPr>
            <p:ph type="title"/>
          </p:nvPr>
        </p:nvSpPr>
        <p:spPr/>
        <p:txBody>
          <a:bodyPr/>
          <a:lstStyle/>
          <a:p>
            <a:r>
              <a:rPr lang="en-US" dirty="0"/>
              <a:t>MANAGEMENT</a:t>
            </a:r>
            <a:endParaRPr lang="en-IN" dirty="0"/>
          </a:p>
        </p:txBody>
      </p:sp>
      <p:sp>
        <p:nvSpPr>
          <p:cNvPr id="4" name="Footer Placeholder 3">
            <a:extLst>
              <a:ext uri="{FF2B5EF4-FFF2-40B4-BE49-F238E27FC236}">
                <a16:creationId xmlns:a16="http://schemas.microsoft.com/office/drawing/2014/main" id="{9DFE5E19-BF04-5CD6-16A9-7A0C77AAAEA6}"/>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0C9DFBC-0C43-FB61-6E6F-6715BDF3B1A4}"/>
              </a:ext>
            </a:extLst>
          </p:cNvPr>
          <p:cNvSpPr>
            <a:spLocks noGrp="1"/>
          </p:cNvSpPr>
          <p:nvPr>
            <p:ph type="sldNum" sz="quarter" idx="12"/>
          </p:nvPr>
        </p:nvSpPr>
        <p:spPr/>
        <p:txBody>
          <a:bodyPr/>
          <a:lstStyle/>
          <a:p>
            <a:fld id="{FE024F78-56A6-7740-B68D-8D4D026EDF3F}" type="slidenum">
              <a:rPr lang="en-US" smtClean="0"/>
              <a:pPr/>
              <a:t>87</a:t>
            </a:fld>
            <a:endParaRPr lang="en-US" dirty="0"/>
          </a:p>
        </p:txBody>
      </p:sp>
      <p:sp>
        <p:nvSpPr>
          <p:cNvPr id="6" name="Arrow: Right 5">
            <a:extLst>
              <a:ext uri="{FF2B5EF4-FFF2-40B4-BE49-F238E27FC236}">
                <a16:creationId xmlns:a16="http://schemas.microsoft.com/office/drawing/2014/main" id="{670C6E66-EF11-1A79-6F9F-231F00513001}"/>
              </a:ext>
            </a:extLst>
          </p:cNvPr>
          <p:cNvSpPr/>
          <p:nvPr/>
        </p:nvSpPr>
        <p:spPr>
          <a:xfrm>
            <a:off x="5771213" y="3597639"/>
            <a:ext cx="1514007" cy="389745"/>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5B472D1B-30B7-DB56-9847-5F0E4EEE58F9}"/>
              </a:ext>
            </a:extLst>
          </p:cNvPr>
          <p:cNvSpPr txBox="1"/>
          <p:nvPr/>
        </p:nvSpPr>
        <p:spPr>
          <a:xfrm>
            <a:off x="7499548" y="3390312"/>
            <a:ext cx="3013023" cy="830997"/>
          </a:xfrm>
          <a:prstGeom prst="rect">
            <a:avLst/>
          </a:prstGeom>
          <a:noFill/>
        </p:spPr>
        <p:txBody>
          <a:bodyPr wrap="square" rtlCol="0">
            <a:spAutoFit/>
          </a:bodyPr>
          <a:lstStyle/>
          <a:p>
            <a:r>
              <a:rPr lang="en-US" sz="2400" dirty="0">
                <a:solidFill>
                  <a:schemeClr val="bg1"/>
                </a:solidFill>
              </a:rPr>
              <a:t>BALLOON ATRIAL SEPTOSTOMY</a:t>
            </a:r>
            <a:endParaRPr lang="en-IN" sz="2400" dirty="0">
              <a:solidFill>
                <a:schemeClr val="bg1"/>
              </a:solidFill>
            </a:endParaRPr>
          </a:p>
        </p:txBody>
      </p:sp>
      <p:sp>
        <p:nvSpPr>
          <p:cNvPr id="8" name="Arrow: Right 7">
            <a:extLst>
              <a:ext uri="{FF2B5EF4-FFF2-40B4-BE49-F238E27FC236}">
                <a16:creationId xmlns:a16="http://schemas.microsoft.com/office/drawing/2014/main" id="{5A25A1B0-46C9-79E8-19B8-40AF1BD72B7C}"/>
              </a:ext>
            </a:extLst>
          </p:cNvPr>
          <p:cNvSpPr/>
          <p:nvPr/>
        </p:nvSpPr>
        <p:spPr>
          <a:xfrm>
            <a:off x="7152807" y="5286230"/>
            <a:ext cx="1514007" cy="389745"/>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E1CADB7D-FFDB-050A-201B-E44B23482126}"/>
              </a:ext>
            </a:extLst>
          </p:cNvPr>
          <p:cNvSpPr txBox="1"/>
          <p:nvPr/>
        </p:nvSpPr>
        <p:spPr>
          <a:xfrm>
            <a:off x="8895460" y="5306643"/>
            <a:ext cx="2218544" cy="461665"/>
          </a:xfrm>
          <a:prstGeom prst="rect">
            <a:avLst/>
          </a:prstGeom>
          <a:noFill/>
        </p:spPr>
        <p:txBody>
          <a:bodyPr wrap="square" rtlCol="0">
            <a:spAutoFit/>
          </a:bodyPr>
          <a:lstStyle/>
          <a:p>
            <a:r>
              <a:rPr lang="en-US" sz="2400" dirty="0">
                <a:solidFill>
                  <a:schemeClr val="bg1"/>
                </a:solidFill>
              </a:rPr>
              <a:t>ECM0</a:t>
            </a:r>
            <a:endParaRPr lang="en-IN" sz="2400" dirty="0">
              <a:solidFill>
                <a:schemeClr val="bg1"/>
              </a:solidFill>
            </a:endParaRPr>
          </a:p>
        </p:txBody>
      </p:sp>
    </p:spTree>
    <p:extLst>
      <p:ext uri="{BB962C8B-B14F-4D97-AF65-F5344CB8AC3E}">
        <p14:creationId xmlns:p14="http://schemas.microsoft.com/office/powerpoint/2010/main" val="6656006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1F6DD4-2EB1-2492-287B-74E8872A410D}"/>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78B3195B-9BAD-DC0C-6713-E6CEAED90BC9}"/>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7698FD5E-6DBD-A215-999C-59E9E59B11B9}"/>
              </a:ext>
            </a:extLst>
          </p:cNvPr>
          <p:cNvSpPr>
            <a:spLocks noGrp="1"/>
          </p:cNvSpPr>
          <p:nvPr>
            <p:ph type="sldNum" sz="quarter" idx="12"/>
          </p:nvPr>
        </p:nvSpPr>
        <p:spPr/>
        <p:txBody>
          <a:bodyPr/>
          <a:lstStyle/>
          <a:p>
            <a:fld id="{FE024F78-56A6-7740-B68D-8D4D026EDF3F}" type="slidenum">
              <a:rPr lang="en-US" smtClean="0"/>
              <a:pPr/>
              <a:t>88</a:t>
            </a:fld>
            <a:endParaRPr lang="en-US" dirty="0"/>
          </a:p>
        </p:txBody>
      </p:sp>
      <p:sp>
        <p:nvSpPr>
          <p:cNvPr id="6" name="TextBox 5">
            <a:extLst>
              <a:ext uri="{FF2B5EF4-FFF2-40B4-BE49-F238E27FC236}">
                <a16:creationId xmlns:a16="http://schemas.microsoft.com/office/drawing/2014/main" id="{3AA8B3AB-9408-DC1E-CA19-B1B362A21BAA}"/>
              </a:ext>
            </a:extLst>
          </p:cNvPr>
          <p:cNvSpPr txBox="1"/>
          <p:nvPr/>
        </p:nvSpPr>
        <p:spPr>
          <a:xfrm>
            <a:off x="1335748" y="1963711"/>
            <a:ext cx="3687581" cy="1015663"/>
          </a:xfrm>
          <a:prstGeom prst="rect">
            <a:avLst/>
          </a:prstGeom>
          <a:noFill/>
        </p:spPr>
        <p:txBody>
          <a:bodyPr wrap="square" rtlCol="0">
            <a:spAutoFit/>
          </a:bodyPr>
          <a:lstStyle/>
          <a:p>
            <a:r>
              <a:rPr lang="en-US" sz="2000" dirty="0">
                <a:solidFill>
                  <a:schemeClr val="bg1"/>
                </a:solidFill>
              </a:rPr>
              <a:t>LEFT VENTRICLE –CAN SUPPORT SYSTEMIC CIRUCLATION</a:t>
            </a:r>
            <a:endParaRPr lang="en-IN" sz="2000" dirty="0">
              <a:solidFill>
                <a:schemeClr val="bg1"/>
              </a:solidFill>
            </a:endParaRPr>
          </a:p>
        </p:txBody>
      </p:sp>
      <p:sp>
        <p:nvSpPr>
          <p:cNvPr id="7" name="TextBox 6">
            <a:extLst>
              <a:ext uri="{FF2B5EF4-FFF2-40B4-BE49-F238E27FC236}">
                <a16:creationId xmlns:a16="http://schemas.microsoft.com/office/drawing/2014/main" id="{ADBBB8E7-BD58-EF54-CC1E-23F8C98576A1}"/>
              </a:ext>
            </a:extLst>
          </p:cNvPr>
          <p:cNvSpPr txBox="1"/>
          <p:nvPr/>
        </p:nvSpPr>
        <p:spPr>
          <a:xfrm>
            <a:off x="1335747" y="3903873"/>
            <a:ext cx="3687581" cy="369332"/>
          </a:xfrm>
          <a:prstGeom prst="rect">
            <a:avLst/>
          </a:prstGeom>
          <a:noFill/>
        </p:spPr>
        <p:txBody>
          <a:bodyPr wrap="square" rtlCol="0">
            <a:spAutoFit/>
          </a:bodyPr>
          <a:lstStyle/>
          <a:p>
            <a:r>
              <a:rPr lang="en-US" dirty="0">
                <a:solidFill>
                  <a:schemeClr val="bg1"/>
                </a:solidFill>
              </a:rPr>
              <a:t>TWO VENTRICULAR REPAIR </a:t>
            </a:r>
            <a:endParaRPr lang="en-IN" dirty="0">
              <a:solidFill>
                <a:schemeClr val="bg1"/>
              </a:solidFill>
            </a:endParaRPr>
          </a:p>
        </p:txBody>
      </p:sp>
      <p:sp>
        <p:nvSpPr>
          <p:cNvPr id="8" name="TextBox 7">
            <a:extLst>
              <a:ext uri="{FF2B5EF4-FFF2-40B4-BE49-F238E27FC236}">
                <a16:creationId xmlns:a16="http://schemas.microsoft.com/office/drawing/2014/main" id="{9AD8125A-F1DA-413F-BDCE-C6BB773C06CA}"/>
              </a:ext>
            </a:extLst>
          </p:cNvPr>
          <p:cNvSpPr txBox="1"/>
          <p:nvPr/>
        </p:nvSpPr>
        <p:spPr>
          <a:xfrm>
            <a:off x="5983574" y="1963711"/>
            <a:ext cx="3687581" cy="707886"/>
          </a:xfrm>
          <a:prstGeom prst="rect">
            <a:avLst/>
          </a:prstGeom>
          <a:noFill/>
        </p:spPr>
        <p:txBody>
          <a:bodyPr wrap="square" rtlCol="0">
            <a:spAutoFit/>
          </a:bodyPr>
          <a:lstStyle/>
          <a:p>
            <a:r>
              <a:rPr lang="en-US" sz="2000" dirty="0">
                <a:solidFill>
                  <a:schemeClr val="bg1"/>
                </a:solidFill>
              </a:rPr>
              <a:t>LEFT VENTRICLE –CAN HYPOPLASTIC</a:t>
            </a:r>
            <a:endParaRPr lang="en-IN" sz="2000" dirty="0">
              <a:solidFill>
                <a:schemeClr val="bg1"/>
              </a:solidFill>
            </a:endParaRPr>
          </a:p>
        </p:txBody>
      </p:sp>
      <p:sp>
        <p:nvSpPr>
          <p:cNvPr id="9" name="TextBox 8">
            <a:extLst>
              <a:ext uri="{FF2B5EF4-FFF2-40B4-BE49-F238E27FC236}">
                <a16:creationId xmlns:a16="http://schemas.microsoft.com/office/drawing/2014/main" id="{71347AED-66CA-5F81-5C3B-49D97107F1A3}"/>
              </a:ext>
            </a:extLst>
          </p:cNvPr>
          <p:cNvSpPr txBox="1"/>
          <p:nvPr/>
        </p:nvSpPr>
        <p:spPr>
          <a:xfrm>
            <a:off x="5983572" y="3404445"/>
            <a:ext cx="3687581" cy="369332"/>
          </a:xfrm>
          <a:prstGeom prst="rect">
            <a:avLst/>
          </a:prstGeom>
          <a:noFill/>
        </p:spPr>
        <p:txBody>
          <a:bodyPr wrap="square" rtlCol="0">
            <a:spAutoFit/>
          </a:bodyPr>
          <a:lstStyle/>
          <a:p>
            <a:r>
              <a:rPr lang="en-US" dirty="0">
                <a:solidFill>
                  <a:schemeClr val="bg1"/>
                </a:solidFill>
              </a:rPr>
              <a:t>SINGLE VENTRICLE PALLIATION</a:t>
            </a:r>
            <a:endParaRPr lang="en-IN" dirty="0">
              <a:solidFill>
                <a:schemeClr val="bg1"/>
              </a:solidFill>
            </a:endParaRPr>
          </a:p>
        </p:txBody>
      </p:sp>
      <p:sp>
        <p:nvSpPr>
          <p:cNvPr id="10" name="Arrow: Down 9">
            <a:extLst>
              <a:ext uri="{FF2B5EF4-FFF2-40B4-BE49-F238E27FC236}">
                <a16:creationId xmlns:a16="http://schemas.microsoft.com/office/drawing/2014/main" id="{F5A5A740-99A8-674E-5B34-9730B9FFAAC7}"/>
              </a:ext>
            </a:extLst>
          </p:cNvPr>
          <p:cNvSpPr/>
          <p:nvPr/>
        </p:nvSpPr>
        <p:spPr>
          <a:xfrm>
            <a:off x="2563318" y="3059668"/>
            <a:ext cx="389744" cy="7051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Arrow: Down 10">
            <a:extLst>
              <a:ext uri="{FF2B5EF4-FFF2-40B4-BE49-F238E27FC236}">
                <a16:creationId xmlns:a16="http://schemas.microsoft.com/office/drawing/2014/main" id="{0CA969DB-9D69-6200-C751-6A2E451857D3}"/>
              </a:ext>
            </a:extLst>
          </p:cNvPr>
          <p:cNvSpPr/>
          <p:nvPr/>
        </p:nvSpPr>
        <p:spPr>
          <a:xfrm>
            <a:off x="7168673" y="2638364"/>
            <a:ext cx="389744" cy="7051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2451280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FD2649-CB3B-22C6-FFA4-E425D9F2E1C5}"/>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72AC1FB5-0E4F-A975-4FA9-4100E14077A7}"/>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9F76FF80-4273-FB13-311F-61A29412C147}"/>
              </a:ext>
            </a:extLst>
          </p:cNvPr>
          <p:cNvSpPr>
            <a:spLocks noGrp="1"/>
          </p:cNvSpPr>
          <p:nvPr>
            <p:ph type="sldNum" sz="quarter" idx="12"/>
          </p:nvPr>
        </p:nvSpPr>
        <p:spPr/>
        <p:txBody>
          <a:bodyPr/>
          <a:lstStyle/>
          <a:p>
            <a:fld id="{FE024F78-56A6-7740-B68D-8D4D026EDF3F}" type="slidenum">
              <a:rPr lang="en-US" smtClean="0"/>
              <a:pPr/>
              <a:t>89</a:t>
            </a:fld>
            <a:endParaRPr lang="en-US" dirty="0"/>
          </a:p>
        </p:txBody>
      </p:sp>
      <p:pic>
        <p:nvPicPr>
          <p:cNvPr id="6" name="Screen_Recording_20231010_001816_eBooks">
            <a:hlinkClick r:id="" action="ppaction://media"/>
            <a:extLst>
              <a:ext uri="{FF2B5EF4-FFF2-40B4-BE49-F238E27FC236}">
                <a16:creationId xmlns:a16="http://schemas.microsoft.com/office/drawing/2014/main" id="{AB82F567-6EF4-0B7E-98F0-E71D263FFE9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55" r="755"/>
          <a:stretch/>
        </p:blipFill>
        <p:spPr>
          <a:xfrm>
            <a:off x="0" y="92075"/>
            <a:ext cx="12192000" cy="6878351"/>
          </a:xfrm>
          <a:prstGeom prst="rect">
            <a:avLst/>
          </a:prstGeom>
        </p:spPr>
      </p:pic>
    </p:spTree>
    <p:extLst>
      <p:ext uri="{BB962C8B-B14F-4D97-AF65-F5344CB8AC3E}">
        <p14:creationId xmlns:p14="http://schemas.microsoft.com/office/powerpoint/2010/main" val="427331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3144911-E89E-B7C4-10AB-8D7112D4DA77}"/>
              </a:ext>
            </a:extLst>
          </p:cNvPr>
          <p:cNvSpPr>
            <a:spLocks noGrp="1"/>
          </p:cNvSpPr>
          <p:nvPr>
            <p:ph type="body" sz="quarter" idx="10"/>
          </p:nvPr>
        </p:nvSpPr>
        <p:spPr/>
        <p:txBody>
          <a:bodyPr/>
          <a:lstStyle/>
          <a:p>
            <a:endParaRPr lang="en-IN" dirty="0"/>
          </a:p>
        </p:txBody>
      </p:sp>
      <p:sp>
        <p:nvSpPr>
          <p:cNvPr id="8" name="Slide Number Placeholder 7">
            <a:extLst>
              <a:ext uri="{FF2B5EF4-FFF2-40B4-BE49-F238E27FC236}">
                <a16:creationId xmlns:a16="http://schemas.microsoft.com/office/drawing/2014/main" id="{A31E8340-2744-C5C5-053D-1F79A2D1126C}"/>
              </a:ext>
            </a:extLst>
          </p:cNvPr>
          <p:cNvSpPr>
            <a:spLocks noGrp="1"/>
          </p:cNvSpPr>
          <p:nvPr>
            <p:ph type="sldNum" sz="quarter" idx="4294967295"/>
          </p:nvPr>
        </p:nvSpPr>
        <p:spPr>
          <a:xfrm>
            <a:off x="9448800" y="6226175"/>
            <a:ext cx="2743200" cy="365125"/>
          </a:xfrm>
        </p:spPr>
        <p:txBody>
          <a:bodyPr/>
          <a:lstStyle/>
          <a:p>
            <a:fld id="{FE024F78-56A6-7740-B68D-8D4D026EDF3F}" type="slidenum">
              <a:rPr lang="en-US" smtClean="0"/>
              <a:pPr/>
              <a:t>9</a:t>
            </a:fld>
            <a:endParaRPr lang="en-US" dirty="0"/>
          </a:p>
        </p:txBody>
      </p:sp>
      <p:sp>
        <p:nvSpPr>
          <p:cNvPr id="9" name="Rectangle 8">
            <a:extLst>
              <a:ext uri="{FF2B5EF4-FFF2-40B4-BE49-F238E27FC236}">
                <a16:creationId xmlns:a16="http://schemas.microsoft.com/office/drawing/2014/main" id="{23A7E79F-B9E3-2643-447B-7A1B88DDA8CF}"/>
              </a:ext>
            </a:extLst>
          </p:cNvPr>
          <p:cNvSpPr/>
          <p:nvPr/>
        </p:nvSpPr>
        <p:spPr>
          <a:xfrm>
            <a:off x="1123526" y="2967335"/>
            <a:ext cx="9944966"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DUCT DEPENDENT SYSTEMIC CIRCULATION</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625729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738E6B-166F-D91B-EE84-D6EB351E6462}"/>
              </a:ext>
            </a:extLst>
          </p:cNvPr>
          <p:cNvSpPr>
            <a:spLocks noGrp="1"/>
          </p:cNvSpPr>
          <p:nvPr>
            <p:ph sz="quarter" idx="25"/>
          </p:nvPr>
        </p:nvSpPr>
        <p:spPr/>
        <p:txBody>
          <a:bodyPr/>
          <a:lstStyle/>
          <a:p>
            <a:r>
              <a:rPr lang="en-US" dirty="0">
                <a:solidFill>
                  <a:schemeClr val="tx1"/>
                </a:solidFill>
              </a:rPr>
              <a:t>Initial procedure of choice in most </a:t>
            </a:r>
            <a:r>
              <a:rPr lang="en-US" dirty="0" err="1">
                <a:solidFill>
                  <a:schemeClr val="tx1"/>
                </a:solidFill>
              </a:rPr>
              <a:t>centres</a:t>
            </a:r>
            <a:endParaRPr lang="en-US" dirty="0">
              <a:solidFill>
                <a:schemeClr val="tx1"/>
              </a:solidFill>
            </a:endParaRPr>
          </a:p>
          <a:p>
            <a:endParaRPr lang="en-US" dirty="0">
              <a:solidFill>
                <a:schemeClr val="tx1"/>
              </a:solidFill>
            </a:endParaRPr>
          </a:p>
          <a:p>
            <a:r>
              <a:rPr lang="en-US" dirty="0">
                <a:solidFill>
                  <a:schemeClr val="tx1"/>
                </a:solidFill>
              </a:rPr>
              <a:t>Balloon chosen </a:t>
            </a:r>
            <a:r>
              <a:rPr lang="en-US" dirty="0">
                <a:solidFill>
                  <a:schemeClr val="tx1"/>
                </a:solidFill>
                <a:sym typeface="Wingdings" panose="05000000000000000000" pitchFamily="2" charset="2"/>
              </a:rPr>
              <a:t> 80-90% of diameter of annulus</a:t>
            </a:r>
          </a:p>
          <a:p>
            <a:endParaRPr lang="en-US" dirty="0">
              <a:solidFill>
                <a:schemeClr val="tx1"/>
              </a:solidFill>
              <a:sym typeface="Wingdings" panose="05000000000000000000" pitchFamily="2" charset="2"/>
            </a:endParaRPr>
          </a:p>
          <a:p>
            <a:r>
              <a:rPr lang="en-US" dirty="0">
                <a:solidFill>
                  <a:schemeClr val="tx1"/>
                </a:solidFill>
                <a:sym typeface="Wingdings" panose="05000000000000000000" pitchFamily="2" charset="2"/>
              </a:rPr>
              <a:t>Balloon Is positioned such that half or more of its length below annulus</a:t>
            </a:r>
          </a:p>
          <a:p>
            <a:endParaRPr lang="en-US" dirty="0">
              <a:solidFill>
                <a:schemeClr val="tx1"/>
              </a:solidFill>
              <a:sym typeface="Wingdings" panose="05000000000000000000" pitchFamily="2" charset="2"/>
            </a:endParaRPr>
          </a:p>
          <a:p>
            <a:r>
              <a:rPr lang="en-US" dirty="0">
                <a:solidFill>
                  <a:schemeClr val="tx1"/>
                </a:solidFill>
                <a:sym typeface="Wingdings" panose="05000000000000000000" pitchFamily="2" charset="2"/>
              </a:rPr>
              <a:t>Vascular access  Venous (</a:t>
            </a:r>
            <a:r>
              <a:rPr lang="en-US" dirty="0" err="1">
                <a:solidFill>
                  <a:schemeClr val="tx1"/>
                </a:solidFill>
                <a:sym typeface="Wingdings" panose="05000000000000000000" pitchFamily="2" charset="2"/>
              </a:rPr>
              <a:t>umblical</a:t>
            </a:r>
            <a:r>
              <a:rPr lang="en-US" dirty="0">
                <a:solidFill>
                  <a:schemeClr val="tx1"/>
                </a:solidFill>
                <a:sym typeface="Wingdings" panose="05000000000000000000" pitchFamily="2" charset="2"/>
              </a:rPr>
              <a:t> / Femoral Vein)</a:t>
            </a:r>
          </a:p>
          <a:p>
            <a:r>
              <a:rPr lang="en-US" dirty="0">
                <a:solidFill>
                  <a:schemeClr val="tx1"/>
                </a:solidFill>
                <a:sym typeface="Wingdings" panose="05000000000000000000" pitchFamily="2" charset="2"/>
              </a:rPr>
              <a:t>Arterial-&gt; Carotid/ Femora</a:t>
            </a:r>
            <a:r>
              <a:rPr lang="en-IN" dirty="0">
                <a:solidFill>
                  <a:schemeClr val="tx1"/>
                </a:solidFill>
                <a:sym typeface="Wingdings" panose="05000000000000000000" pitchFamily="2" charset="2"/>
              </a:rPr>
              <a:t>l</a:t>
            </a:r>
            <a:endParaRPr lang="en-US" dirty="0">
              <a:solidFill>
                <a:schemeClr val="tx1"/>
              </a:solidFill>
              <a:sym typeface="Wingdings" panose="05000000000000000000" pitchFamily="2" charset="2"/>
            </a:endParaRPr>
          </a:p>
        </p:txBody>
      </p:sp>
      <p:sp>
        <p:nvSpPr>
          <p:cNvPr id="3" name="Title 2">
            <a:extLst>
              <a:ext uri="{FF2B5EF4-FFF2-40B4-BE49-F238E27FC236}">
                <a16:creationId xmlns:a16="http://schemas.microsoft.com/office/drawing/2014/main" id="{25396CD7-6DD1-F54E-E6B4-DB1BD63407A0}"/>
              </a:ext>
            </a:extLst>
          </p:cNvPr>
          <p:cNvSpPr>
            <a:spLocks noGrp="1"/>
          </p:cNvSpPr>
          <p:nvPr>
            <p:ph type="title"/>
          </p:nvPr>
        </p:nvSpPr>
        <p:spPr/>
        <p:txBody>
          <a:bodyPr/>
          <a:lstStyle/>
          <a:p>
            <a:r>
              <a:rPr lang="en-US" dirty="0"/>
              <a:t>PERCUTANEOUS BALLOON VALVULOPLASTY</a:t>
            </a:r>
            <a:endParaRPr lang="en-IN" dirty="0"/>
          </a:p>
        </p:txBody>
      </p:sp>
      <p:sp>
        <p:nvSpPr>
          <p:cNvPr id="4" name="Footer Placeholder 3">
            <a:extLst>
              <a:ext uri="{FF2B5EF4-FFF2-40B4-BE49-F238E27FC236}">
                <a16:creationId xmlns:a16="http://schemas.microsoft.com/office/drawing/2014/main" id="{EB7F96ED-BD8B-5E3F-F025-D133F3DC1D73}"/>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E4C1B757-88B6-A8C0-E11A-F692E1EC7072}"/>
              </a:ext>
            </a:extLst>
          </p:cNvPr>
          <p:cNvSpPr>
            <a:spLocks noGrp="1"/>
          </p:cNvSpPr>
          <p:nvPr>
            <p:ph type="sldNum" sz="quarter" idx="12"/>
          </p:nvPr>
        </p:nvSpPr>
        <p:spPr/>
        <p:txBody>
          <a:bodyPr/>
          <a:lstStyle/>
          <a:p>
            <a:fld id="{FE024F78-56A6-7740-B68D-8D4D026EDF3F}" type="slidenum">
              <a:rPr lang="en-US" smtClean="0"/>
              <a:pPr/>
              <a:t>90</a:t>
            </a:fld>
            <a:endParaRPr lang="en-US" dirty="0"/>
          </a:p>
        </p:txBody>
      </p:sp>
    </p:spTree>
    <p:extLst>
      <p:ext uri="{BB962C8B-B14F-4D97-AF65-F5344CB8AC3E}">
        <p14:creationId xmlns:p14="http://schemas.microsoft.com/office/powerpoint/2010/main" val="30361432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B36EF91-ECA3-A079-8EBD-1F6E1F7351E9}"/>
              </a:ext>
            </a:extLst>
          </p:cNvPr>
          <p:cNvPicPr>
            <a:picLocks noGrp="1" noChangeAspect="1"/>
          </p:cNvPicPr>
          <p:nvPr>
            <p:ph sz="quarter" idx="25"/>
          </p:nvPr>
        </p:nvPicPr>
        <p:blipFill rotWithShape="1">
          <a:blip r:embed="rId2"/>
          <a:srcRect l="17609" t="29760" r="4240" b="21868"/>
          <a:stretch/>
        </p:blipFill>
        <p:spPr>
          <a:xfrm>
            <a:off x="0" y="0"/>
            <a:ext cx="12192000" cy="6858000"/>
          </a:xfrm>
        </p:spPr>
      </p:pic>
      <p:sp>
        <p:nvSpPr>
          <p:cNvPr id="3" name="Title 2">
            <a:extLst>
              <a:ext uri="{FF2B5EF4-FFF2-40B4-BE49-F238E27FC236}">
                <a16:creationId xmlns:a16="http://schemas.microsoft.com/office/drawing/2014/main" id="{1A0A321E-FC3F-35F7-83F8-9B9C0196C6BA}"/>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FB1DFD93-D79D-0388-3D33-3FF8FE9F1F56}"/>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15A7F554-05B5-803D-B298-A08BF80E3CFB}"/>
              </a:ext>
            </a:extLst>
          </p:cNvPr>
          <p:cNvSpPr>
            <a:spLocks noGrp="1"/>
          </p:cNvSpPr>
          <p:nvPr>
            <p:ph type="sldNum" sz="quarter" idx="12"/>
          </p:nvPr>
        </p:nvSpPr>
        <p:spPr/>
        <p:txBody>
          <a:bodyPr/>
          <a:lstStyle/>
          <a:p>
            <a:fld id="{FE024F78-56A6-7740-B68D-8D4D026EDF3F}" type="slidenum">
              <a:rPr lang="en-US" smtClean="0"/>
              <a:pPr/>
              <a:t>91</a:t>
            </a:fld>
            <a:endParaRPr lang="en-US" dirty="0"/>
          </a:p>
        </p:txBody>
      </p:sp>
    </p:spTree>
    <p:extLst>
      <p:ext uri="{BB962C8B-B14F-4D97-AF65-F5344CB8AC3E}">
        <p14:creationId xmlns:p14="http://schemas.microsoft.com/office/powerpoint/2010/main" val="33338684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2BFA799-E182-7F89-3988-B9ECE9C1C1DF}"/>
              </a:ext>
            </a:extLst>
          </p:cNvPr>
          <p:cNvPicPr>
            <a:picLocks noGrp="1" noChangeAspect="1"/>
          </p:cNvPicPr>
          <p:nvPr>
            <p:ph sz="quarter" idx="25"/>
          </p:nvPr>
        </p:nvPicPr>
        <p:blipFill rotWithShape="1">
          <a:blip r:embed="rId3"/>
          <a:srcRect t="36131" r="50000" b="5154"/>
          <a:stretch/>
        </p:blipFill>
        <p:spPr>
          <a:xfrm>
            <a:off x="0" y="0"/>
            <a:ext cx="12192000" cy="6858000"/>
          </a:xfrm>
        </p:spPr>
      </p:pic>
      <p:sp>
        <p:nvSpPr>
          <p:cNvPr id="3" name="Title 2">
            <a:extLst>
              <a:ext uri="{FF2B5EF4-FFF2-40B4-BE49-F238E27FC236}">
                <a16:creationId xmlns:a16="http://schemas.microsoft.com/office/drawing/2014/main" id="{BCEBC00B-7646-8B05-2019-9C73D024757D}"/>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66DA52E6-C0E1-B024-2FFB-7F8F1E3322E5}"/>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5362B4B8-C2F6-C904-CA91-9507D50B43D4}"/>
              </a:ext>
            </a:extLst>
          </p:cNvPr>
          <p:cNvSpPr>
            <a:spLocks noGrp="1"/>
          </p:cNvSpPr>
          <p:nvPr>
            <p:ph type="sldNum" sz="quarter" idx="12"/>
          </p:nvPr>
        </p:nvSpPr>
        <p:spPr/>
        <p:txBody>
          <a:bodyPr/>
          <a:lstStyle/>
          <a:p>
            <a:fld id="{FE024F78-56A6-7740-B68D-8D4D026EDF3F}" type="slidenum">
              <a:rPr lang="en-US" smtClean="0"/>
              <a:pPr/>
              <a:t>92</a:t>
            </a:fld>
            <a:endParaRPr lang="en-US" dirty="0"/>
          </a:p>
        </p:txBody>
      </p:sp>
    </p:spTree>
    <p:extLst>
      <p:ext uri="{BB962C8B-B14F-4D97-AF65-F5344CB8AC3E}">
        <p14:creationId xmlns:p14="http://schemas.microsoft.com/office/powerpoint/2010/main" val="11375212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reen_Recording_20231011_214531_eBooks">
            <a:hlinkClick r:id="" action="ppaction://media"/>
            <a:extLst>
              <a:ext uri="{FF2B5EF4-FFF2-40B4-BE49-F238E27FC236}">
                <a16:creationId xmlns:a16="http://schemas.microsoft.com/office/drawing/2014/main" id="{1A484288-A31D-D688-EA59-044B467201B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3378" t="32625" r="20674" b="38666"/>
          <a:stretch/>
        </p:blipFill>
        <p:spPr>
          <a:xfrm>
            <a:off x="-128016" y="0"/>
            <a:ext cx="12320016" cy="6858000"/>
          </a:xfrm>
          <a:prstGeom prst="rect">
            <a:avLst/>
          </a:prstGeom>
        </p:spPr>
      </p:pic>
      <p:sp>
        <p:nvSpPr>
          <p:cNvPr id="3" name="Title 2">
            <a:extLst>
              <a:ext uri="{FF2B5EF4-FFF2-40B4-BE49-F238E27FC236}">
                <a16:creationId xmlns:a16="http://schemas.microsoft.com/office/drawing/2014/main" id="{7C38C123-0B21-A6C9-9D2E-AD607307D08F}"/>
              </a:ext>
            </a:extLst>
          </p:cNvPr>
          <p:cNvSpPr>
            <a:spLocks noGrp="1"/>
          </p:cNvSpPr>
          <p:nvPr>
            <p:ph type="title"/>
          </p:nvPr>
        </p:nvSpPr>
        <p:spPr>
          <a:xfrm>
            <a:off x="859535" y="410528"/>
            <a:ext cx="5870449" cy="1325563"/>
          </a:xfrm>
        </p:spPr>
        <p:txBody>
          <a:bodyPr/>
          <a:lstStyle/>
          <a:p>
            <a:r>
              <a:rPr lang="en-US" dirty="0"/>
              <a:t>Hypoplastic left heart syndrome</a:t>
            </a:r>
            <a:endParaRPr lang="en-IN" dirty="0"/>
          </a:p>
        </p:txBody>
      </p:sp>
      <p:sp>
        <p:nvSpPr>
          <p:cNvPr id="4" name="Footer Placeholder 3">
            <a:extLst>
              <a:ext uri="{FF2B5EF4-FFF2-40B4-BE49-F238E27FC236}">
                <a16:creationId xmlns:a16="http://schemas.microsoft.com/office/drawing/2014/main" id="{B18B1834-A8EB-285A-E433-4C77473C3DBA}"/>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8E37F461-528F-268B-C3D9-52C4FAADD783}"/>
              </a:ext>
            </a:extLst>
          </p:cNvPr>
          <p:cNvSpPr>
            <a:spLocks noGrp="1"/>
          </p:cNvSpPr>
          <p:nvPr>
            <p:ph type="sldNum" sz="quarter" idx="12"/>
          </p:nvPr>
        </p:nvSpPr>
        <p:spPr/>
        <p:txBody>
          <a:bodyPr/>
          <a:lstStyle/>
          <a:p>
            <a:fld id="{FE024F78-56A6-7740-B68D-8D4D026EDF3F}" type="slidenum">
              <a:rPr lang="en-US" smtClean="0"/>
              <a:pPr/>
              <a:t>93</a:t>
            </a:fld>
            <a:endParaRPr lang="en-US" dirty="0"/>
          </a:p>
        </p:txBody>
      </p:sp>
      <p:sp>
        <p:nvSpPr>
          <p:cNvPr id="7" name="Rectangle 6">
            <a:extLst>
              <a:ext uri="{FF2B5EF4-FFF2-40B4-BE49-F238E27FC236}">
                <a16:creationId xmlns:a16="http://schemas.microsoft.com/office/drawing/2014/main" id="{B82535D5-4AF8-BDCE-AB63-4A468B5E556E}"/>
              </a:ext>
            </a:extLst>
          </p:cNvPr>
          <p:cNvSpPr/>
          <p:nvPr/>
        </p:nvSpPr>
        <p:spPr>
          <a:xfrm>
            <a:off x="8248560" y="5045865"/>
            <a:ext cx="3635611" cy="1384995"/>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Turner syndrome</a:t>
            </a:r>
          </a:p>
          <a:p>
            <a:pPr algn="ctr"/>
            <a:r>
              <a:rPr lang="en-US" sz="2800" b="1" cap="none" spc="0" dirty="0">
                <a:ln w="6600">
                  <a:solidFill>
                    <a:schemeClr val="accent2"/>
                  </a:solidFill>
                  <a:prstDash val="solid"/>
                </a:ln>
                <a:solidFill>
                  <a:srgbClr val="FFFFFF"/>
                </a:solidFill>
                <a:effectLst>
                  <a:outerShdw dist="38100" dir="2700000" algn="tl" rotWithShape="0">
                    <a:schemeClr val="accent2"/>
                  </a:outerShdw>
                </a:effectLst>
              </a:rPr>
              <a:t>Noonan syndrome</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sz="2800" b="1" cap="none" spc="0" dirty="0">
                <a:ln w="6600">
                  <a:solidFill>
                    <a:schemeClr val="accent2"/>
                  </a:solidFill>
                  <a:prstDash val="solid"/>
                </a:ln>
                <a:solidFill>
                  <a:srgbClr val="FFFFFF"/>
                </a:solidFill>
                <a:effectLst>
                  <a:outerShdw dist="38100" dir="2700000" algn="tl" rotWithShape="0">
                    <a:schemeClr val="accent2"/>
                  </a:outerShdw>
                </a:effectLst>
              </a:rPr>
              <a:t>Holt </a:t>
            </a:r>
            <a:r>
              <a:rPr lang="en-US" sz="2800" b="1" cap="none" spc="0" dirty="0" err="1">
                <a:ln w="6600">
                  <a:solidFill>
                    <a:schemeClr val="accent2"/>
                  </a:solidFill>
                  <a:prstDash val="solid"/>
                </a:ln>
                <a:solidFill>
                  <a:srgbClr val="FFFFFF"/>
                </a:solidFill>
                <a:effectLst>
                  <a:outerShdw dist="38100" dir="2700000" algn="tl" rotWithShape="0">
                    <a:schemeClr val="accent2"/>
                  </a:outerShdw>
                </a:effectLst>
              </a:rPr>
              <a:t>oram</a:t>
            </a:r>
            <a:r>
              <a:rPr lang="en-US" sz="2800" b="1" cap="none" spc="0" dirty="0">
                <a:ln w="6600">
                  <a:solidFill>
                    <a:schemeClr val="accent2"/>
                  </a:solidFill>
                  <a:prstDash val="solid"/>
                </a:ln>
                <a:solidFill>
                  <a:srgbClr val="FFFFFF"/>
                </a:solidFill>
                <a:effectLst>
                  <a:outerShdw dist="38100" dir="2700000" algn="tl" rotWithShape="0">
                    <a:schemeClr val="accent2"/>
                  </a:outerShdw>
                </a:effectLst>
              </a:rPr>
              <a:t> syndro</a:t>
            </a:r>
            <a:r>
              <a:rPr lang="en-US" sz="2800" b="1" dirty="0">
                <a:ln w="6600">
                  <a:solidFill>
                    <a:schemeClr val="accent2"/>
                  </a:solidFill>
                  <a:prstDash val="solid"/>
                </a:ln>
                <a:solidFill>
                  <a:srgbClr val="FFFFFF"/>
                </a:solidFill>
                <a:effectLst>
                  <a:outerShdw dist="38100" dir="2700000" algn="tl" rotWithShape="0">
                    <a:schemeClr val="accent2"/>
                  </a:outerShdw>
                </a:effectLst>
              </a:rPr>
              <a:t>me</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7B6F3DD3-84EB-FF25-8325-1C732F3A99C0}"/>
                  </a:ext>
                </a:extLst>
              </p14:cNvPr>
              <p14:cNvContentPartPr/>
              <p14:nvPr/>
            </p14:nvContentPartPr>
            <p14:xfrm>
              <a:off x="8046000" y="4013640"/>
              <a:ext cx="360" cy="360"/>
            </p14:xfrm>
          </p:contentPart>
        </mc:Choice>
        <mc:Fallback xmlns="">
          <p:pic>
            <p:nvPicPr>
              <p:cNvPr id="2" name="Ink 1">
                <a:extLst>
                  <a:ext uri="{FF2B5EF4-FFF2-40B4-BE49-F238E27FC236}">
                    <a16:creationId xmlns:a16="http://schemas.microsoft.com/office/drawing/2014/main" id="{7B6F3DD3-84EB-FF25-8325-1C732F3A99C0}"/>
                  </a:ext>
                </a:extLst>
              </p:cNvPr>
              <p:cNvPicPr/>
              <p:nvPr/>
            </p:nvPicPr>
            <p:blipFill>
              <a:blip r:embed="rId7"/>
              <a:stretch>
                <a:fillRect/>
              </a:stretch>
            </p:blipFill>
            <p:spPr>
              <a:xfrm>
                <a:off x="8036640" y="4004280"/>
                <a:ext cx="19080" cy="19080"/>
              </a:xfrm>
              <a:prstGeom prst="rect">
                <a:avLst/>
              </a:prstGeom>
            </p:spPr>
          </p:pic>
        </mc:Fallback>
      </mc:AlternateContent>
    </p:spTree>
    <p:extLst>
      <p:ext uri="{BB962C8B-B14F-4D97-AF65-F5344CB8AC3E}">
        <p14:creationId xmlns:p14="http://schemas.microsoft.com/office/powerpoint/2010/main" val="349918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AC9D53B-2DB5-3747-CBC1-679A44AA18C0}"/>
              </a:ext>
            </a:extLst>
          </p:cNvPr>
          <p:cNvPicPr>
            <a:picLocks noGrp="1" noChangeAspect="1"/>
          </p:cNvPicPr>
          <p:nvPr>
            <p:ph sz="quarter" idx="25"/>
          </p:nvPr>
        </p:nvPicPr>
        <p:blipFill rotWithShape="1">
          <a:blip r:embed="rId3"/>
          <a:srcRect l="11234" t="44786" r="34706" b="37230"/>
          <a:stretch/>
        </p:blipFill>
        <p:spPr>
          <a:xfrm>
            <a:off x="0" y="0"/>
            <a:ext cx="12204033" cy="6858000"/>
          </a:xfrm>
        </p:spPr>
      </p:pic>
      <p:sp>
        <p:nvSpPr>
          <p:cNvPr id="3" name="Title 2">
            <a:extLst>
              <a:ext uri="{FF2B5EF4-FFF2-40B4-BE49-F238E27FC236}">
                <a16:creationId xmlns:a16="http://schemas.microsoft.com/office/drawing/2014/main" id="{6954D89B-053A-33A4-BC4B-4834C88797FC}"/>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39733D73-0F2F-42FC-47BD-C9384BF63E3E}"/>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DB784AA7-E8A1-8F07-5F79-F05256E6D6EA}"/>
              </a:ext>
            </a:extLst>
          </p:cNvPr>
          <p:cNvSpPr>
            <a:spLocks noGrp="1"/>
          </p:cNvSpPr>
          <p:nvPr>
            <p:ph type="sldNum" sz="quarter" idx="12"/>
          </p:nvPr>
        </p:nvSpPr>
        <p:spPr/>
        <p:txBody>
          <a:bodyPr/>
          <a:lstStyle/>
          <a:p>
            <a:fld id="{FE024F78-56A6-7740-B68D-8D4D026EDF3F}" type="slidenum">
              <a:rPr lang="en-US" smtClean="0"/>
              <a:pPr/>
              <a:t>94</a:t>
            </a:fld>
            <a:endParaRPr lang="en-US" dirty="0"/>
          </a:p>
        </p:txBody>
      </p:sp>
    </p:spTree>
    <p:extLst>
      <p:ext uri="{BB962C8B-B14F-4D97-AF65-F5344CB8AC3E}">
        <p14:creationId xmlns:p14="http://schemas.microsoft.com/office/powerpoint/2010/main" val="14191466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D3ED63-A14B-34C5-6AC2-E63812532D64}"/>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289E7BA7-8D0F-9DA1-E2D7-21EE440D780A}"/>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C926AAC7-2406-481A-750B-7E32B08FEB2B}"/>
              </a:ext>
            </a:extLst>
          </p:cNvPr>
          <p:cNvSpPr>
            <a:spLocks noGrp="1"/>
          </p:cNvSpPr>
          <p:nvPr>
            <p:ph type="sldNum" sz="quarter" idx="12"/>
          </p:nvPr>
        </p:nvSpPr>
        <p:spPr>
          <a:xfrm>
            <a:off x="849351" y="2293200"/>
            <a:ext cx="11034820" cy="4298124"/>
          </a:xfrm>
        </p:spPr>
        <p:txBody>
          <a:bodyPr/>
          <a:lstStyle/>
          <a:p>
            <a:fld id="{FE024F78-56A6-7740-B68D-8D4D026EDF3F}" type="slidenum">
              <a:rPr lang="en-US" smtClean="0"/>
              <a:pPr/>
              <a:t>95</a:t>
            </a:fld>
            <a:endParaRPr lang="en-US" dirty="0"/>
          </a:p>
        </p:txBody>
      </p:sp>
      <p:pic>
        <p:nvPicPr>
          <p:cNvPr id="8" name="Picture 7">
            <a:extLst>
              <a:ext uri="{FF2B5EF4-FFF2-40B4-BE49-F238E27FC236}">
                <a16:creationId xmlns:a16="http://schemas.microsoft.com/office/drawing/2014/main" id="{6191F47D-5BF7-ECA4-E11F-CD36ED069FFD}"/>
              </a:ext>
            </a:extLst>
          </p:cNvPr>
          <p:cNvPicPr>
            <a:picLocks noChangeAspect="1"/>
          </p:cNvPicPr>
          <p:nvPr/>
        </p:nvPicPr>
        <p:blipFill rotWithShape="1">
          <a:blip r:embed="rId3"/>
          <a:srcRect l="24916" t="28000" b="40800"/>
          <a:stretch/>
        </p:blipFill>
        <p:spPr>
          <a:xfrm>
            <a:off x="0" y="-51086"/>
            <a:ext cx="12192000" cy="6909086"/>
          </a:xfrm>
          <a:prstGeom prst="rect">
            <a:avLst/>
          </a:prstGeom>
        </p:spPr>
      </p:pic>
    </p:spTree>
    <p:extLst>
      <p:ext uri="{BB962C8B-B14F-4D97-AF65-F5344CB8AC3E}">
        <p14:creationId xmlns:p14="http://schemas.microsoft.com/office/powerpoint/2010/main" val="26030923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0FA573-181B-4127-3FAB-62B504439377}"/>
              </a:ext>
            </a:extLst>
          </p:cNvPr>
          <p:cNvSpPr>
            <a:spLocks noGrp="1"/>
          </p:cNvSpPr>
          <p:nvPr>
            <p:ph sz="quarter" idx="25"/>
          </p:nvPr>
        </p:nvSpPr>
        <p:spPr>
          <a:solidFill>
            <a:schemeClr val="tx1">
              <a:lumMod val="95000"/>
              <a:lumOff val="5000"/>
            </a:schemeClr>
          </a:solidFill>
        </p:spPr>
        <p:txBody>
          <a:bodyPr/>
          <a:lstStyle/>
          <a:p>
            <a:r>
              <a:rPr lang="en-US" dirty="0"/>
              <a:t>Hypoplastic Ascending Aorta act as a </a:t>
            </a:r>
            <a:r>
              <a:rPr lang="en-US" dirty="0">
                <a:solidFill>
                  <a:srgbClr val="FF0000"/>
                </a:solidFill>
              </a:rPr>
              <a:t>common coronary artery- </a:t>
            </a:r>
            <a:r>
              <a:rPr lang="en-US" dirty="0"/>
              <a:t>Receiving Retrograde flow  from the ductus</a:t>
            </a:r>
          </a:p>
          <a:p>
            <a:endParaRPr lang="en-US" dirty="0">
              <a:solidFill>
                <a:srgbClr val="FF0000"/>
              </a:solidFill>
            </a:endParaRPr>
          </a:p>
          <a:p>
            <a:r>
              <a:rPr lang="en-US" dirty="0" err="1">
                <a:solidFill>
                  <a:srgbClr val="FF0000"/>
                </a:solidFill>
              </a:rPr>
              <a:t>Ventriculo</a:t>
            </a:r>
            <a:r>
              <a:rPr lang="en-US" dirty="0">
                <a:solidFill>
                  <a:srgbClr val="FF0000"/>
                </a:solidFill>
              </a:rPr>
              <a:t> coronary flow –</a:t>
            </a:r>
            <a:r>
              <a:rPr lang="en-US" dirty="0"/>
              <a:t>Myocardial sinusoids :</a:t>
            </a:r>
            <a:r>
              <a:rPr lang="en-US" dirty="0">
                <a:solidFill>
                  <a:srgbClr val="FF0000"/>
                </a:solidFill>
              </a:rPr>
              <a:t> </a:t>
            </a:r>
            <a:r>
              <a:rPr lang="en-US" dirty="0"/>
              <a:t>L V cavity </a:t>
            </a:r>
            <a:r>
              <a:rPr lang="en-US" dirty="0">
                <a:sym typeface="Wingdings" panose="05000000000000000000" pitchFamily="2" charset="2"/>
              </a:rPr>
              <a:t> Coronary artery</a:t>
            </a:r>
            <a:endParaRPr lang="en-IN" dirty="0">
              <a:solidFill>
                <a:srgbClr val="FF0000"/>
              </a:solidFill>
            </a:endParaRPr>
          </a:p>
        </p:txBody>
      </p:sp>
      <p:sp>
        <p:nvSpPr>
          <p:cNvPr id="3" name="Title 2">
            <a:extLst>
              <a:ext uri="{FF2B5EF4-FFF2-40B4-BE49-F238E27FC236}">
                <a16:creationId xmlns:a16="http://schemas.microsoft.com/office/drawing/2014/main" id="{F65165A7-09FC-214A-51A4-8D1532495734}"/>
              </a:ext>
            </a:extLst>
          </p:cNvPr>
          <p:cNvSpPr>
            <a:spLocks noGrp="1"/>
          </p:cNvSpPr>
          <p:nvPr>
            <p:ph type="title"/>
          </p:nvPr>
        </p:nvSpPr>
        <p:spPr/>
        <p:txBody>
          <a:bodyPr/>
          <a:lstStyle/>
          <a:p>
            <a:r>
              <a:rPr lang="en-US" dirty="0"/>
              <a:t>CORONARIES IN HLHS</a:t>
            </a:r>
            <a:endParaRPr lang="en-IN" dirty="0"/>
          </a:p>
        </p:txBody>
      </p:sp>
      <p:sp>
        <p:nvSpPr>
          <p:cNvPr id="4" name="Footer Placeholder 3">
            <a:extLst>
              <a:ext uri="{FF2B5EF4-FFF2-40B4-BE49-F238E27FC236}">
                <a16:creationId xmlns:a16="http://schemas.microsoft.com/office/drawing/2014/main" id="{BCA312EB-AD6D-7312-33F2-9AD1CD87B466}"/>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BC2A25EB-2B2F-7E40-4C35-42B1950B37E9}"/>
              </a:ext>
            </a:extLst>
          </p:cNvPr>
          <p:cNvSpPr>
            <a:spLocks noGrp="1"/>
          </p:cNvSpPr>
          <p:nvPr>
            <p:ph type="sldNum" sz="quarter" idx="12"/>
          </p:nvPr>
        </p:nvSpPr>
        <p:spPr/>
        <p:txBody>
          <a:bodyPr/>
          <a:lstStyle/>
          <a:p>
            <a:fld id="{FE024F78-56A6-7740-B68D-8D4D026EDF3F}" type="slidenum">
              <a:rPr lang="en-US" smtClean="0"/>
              <a:pPr/>
              <a:t>96</a:t>
            </a:fld>
            <a:endParaRPr lang="en-US" dirty="0"/>
          </a:p>
        </p:txBody>
      </p:sp>
    </p:spTree>
    <p:extLst>
      <p:ext uri="{BB962C8B-B14F-4D97-AF65-F5344CB8AC3E}">
        <p14:creationId xmlns:p14="http://schemas.microsoft.com/office/powerpoint/2010/main" val="29797367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3A36D1-51B9-884E-3C7D-AC81D57492BF}"/>
              </a:ext>
            </a:extLst>
          </p:cNvPr>
          <p:cNvSpPr>
            <a:spLocks noGrp="1"/>
          </p:cNvSpPr>
          <p:nvPr>
            <p:ph type="title"/>
          </p:nvPr>
        </p:nvSpPr>
        <p:spPr/>
        <p:txBody>
          <a:bodyPr/>
          <a:lstStyle/>
          <a:p>
            <a:r>
              <a:rPr lang="en-US" dirty="0"/>
              <a:t>During Fetal Life</a:t>
            </a:r>
            <a:endParaRPr lang="en-IN" dirty="0"/>
          </a:p>
        </p:txBody>
      </p:sp>
      <p:sp>
        <p:nvSpPr>
          <p:cNvPr id="8" name="Text Placeholder 7">
            <a:extLst>
              <a:ext uri="{FF2B5EF4-FFF2-40B4-BE49-F238E27FC236}">
                <a16:creationId xmlns:a16="http://schemas.microsoft.com/office/drawing/2014/main" id="{A8948516-814C-7B02-C122-4FB12B19CA21}"/>
              </a:ext>
            </a:extLst>
          </p:cNvPr>
          <p:cNvSpPr>
            <a:spLocks noGrp="1"/>
          </p:cNvSpPr>
          <p:nvPr>
            <p:ph type="body" sz="quarter" idx="30"/>
          </p:nvPr>
        </p:nvSpPr>
        <p:spPr/>
        <p:txBody>
          <a:bodyPr/>
          <a:lstStyle/>
          <a:p>
            <a:r>
              <a:rPr lang="en-US" sz="2400" dirty="0"/>
              <a:t>PVR &gt;&gt; SVR</a:t>
            </a:r>
          </a:p>
          <a:p>
            <a:r>
              <a:rPr lang="en-US" sz="2400" dirty="0"/>
              <a:t>Dominant RV perfuses Aorta via ductal Right to Left shunt</a:t>
            </a:r>
          </a:p>
          <a:p>
            <a:endParaRPr lang="en-US" sz="2400" dirty="0"/>
          </a:p>
          <a:p>
            <a:endParaRPr lang="en-US" sz="2400" dirty="0"/>
          </a:p>
        </p:txBody>
      </p:sp>
      <p:sp>
        <p:nvSpPr>
          <p:cNvPr id="4" name="Footer Placeholder 3">
            <a:extLst>
              <a:ext uri="{FF2B5EF4-FFF2-40B4-BE49-F238E27FC236}">
                <a16:creationId xmlns:a16="http://schemas.microsoft.com/office/drawing/2014/main" id="{8E968CE6-1DFC-18E4-2288-7F96C6E34717}"/>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01B3FFA3-6556-D8C6-EF4E-1AF3C7E0B998}"/>
              </a:ext>
            </a:extLst>
          </p:cNvPr>
          <p:cNvSpPr>
            <a:spLocks noGrp="1"/>
          </p:cNvSpPr>
          <p:nvPr>
            <p:ph type="sldNum" sz="quarter" idx="12"/>
          </p:nvPr>
        </p:nvSpPr>
        <p:spPr/>
        <p:txBody>
          <a:bodyPr/>
          <a:lstStyle/>
          <a:p>
            <a:fld id="{FE024F78-56A6-7740-B68D-8D4D026EDF3F}" type="slidenum">
              <a:rPr lang="en-US" smtClean="0"/>
              <a:pPr/>
              <a:t>97</a:t>
            </a:fld>
            <a:endParaRPr lang="en-US" dirty="0"/>
          </a:p>
        </p:txBody>
      </p:sp>
    </p:spTree>
    <p:extLst>
      <p:ext uri="{BB962C8B-B14F-4D97-AF65-F5344CB8AC3E}">
        <p14:creationId xmlns:p14="http://schemas.microsoft.com/office/powerpoint/2010/main" val="13539687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FDBA3C-54F8-42A5-42F5-667856865494}"/>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11F52A5C-11C8-A7E5-41A1-CAC64C50548C}"/>
              </a:ext>
            </a:extLst>
          </p:cNvPr>
          <p:cNvSpPr>
            <a:spLocks noGrp="1"/>
          </p:cNvSpPr>
          <p:nvPr>
            <p:ph type="sldNum" sz="quarter" idx="12"/>
          </p:nvPr>
        </p:nvSpPr>
        <p:spPr/>
        <p:txBody>
          <a:bodyPr/>
          <a:lstStyle/>
          <a:p>
            <a:fld id="{FE024F78-56A6-7740-B68D-8D4D026EDF3F}" type="slidenum">
              <a:rPr lang="en-US" smtClean="0"/>
              <a:pPr/>
              <a:t>98</a:t>
            </a:fld>
            <a:endParaRPr lang="en-US" dirty="0"/>
          </a:p>
        </p:txBody>
      </p:sp>
      <p:pic>
        <p:nvPicPr>
          <p:cNvPr id="9" name="Screen_Recording_20231011_223343_Gallery">
            <a:hlinkClick r:id="" action="ppaction://media"/>
            <a:extLst>
              <a:ext uri="{FF2B5EF4-FFF2-40B4-BE49-F238E27FC236}">
                <a16:creationId xmlns:a16="http://schemas.microsoft.com/office/drawing/2014/main" id="{4C8C6298-6F50-5D08-BA56-6D278007E5D2}"/>
              </a:ext>
            </a:extLst>
          </p:cNvPr>
          <p:cNvPicPr>
            <a:picLocks noGrp="1" noChangeAspect="1"/>
          </p:cNvPicPr>
          <p:nvPr>
            <p:ph sz="quarter" idx="25"/>
            <a:videoFile r:link="rId2"/>
            <p:extLst>
              <p:ext uri="{DAA4B4D4-6D71-4841-9C94-3DE7FCFB9230}">
                <p14:media xmlns:p14="http://schemas.microsoft.com/office/powerpoint/2010/main" r:embed="rId1"/>
              </p:ext>
            </p:extLst>
          </p:nvPr>
        </p:nvPicPr>
        <p:blipFill rotWithShape="1">
          <a:blip r:embed="rId5"/>
          <a:srcRect l="38961" r="34895" b="8403"/>
          <a:stretch/>
        </p:blipFill>
        <p:spPr>
          <a:xfrm>
            <a:off x="-1" y="0"/>
            <a:ext cx="4366457" cy="6858000"/>
          </a:xfrm>
        </p:spPr>
      </p:pic>
      <p:sp>
        <p:nvSpPr>
          <p:cNvPr id="10" name="Rectangle 9">
            <a:extLst>
              <a:ext uri="{FF2B5EF4-FFF2-40B4-BE49-F238E27FC236}">
                <a16:creationId xmlns:a16="http://schemas.microsoft.com/office/drawing/2014/main" id="{AB1A14E0-F37A-8671-D48B-DAB2354BB53B}"/>
              </a:ext>
            </a:extLst>
          </p:cNvPr>
          <p:cNvSpPr/>
          <p:nvPr/>
        </p:nvSpPr>
        <p:spPr>
          <a:xfrm>
            <a:off x="5842148" y="767358"/>
            <a:ext cx="3653244"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After birth</a:t>
            </a:r>
          </a:p>
        </p:txBody>
      </p:sp>
      <p:sp>
        <p:nvSpPr>
          <p:cNvPr id="11" name="TextBox 10">
            <a:extLst>
              <a:ext uri="{FF2B5EF4-FFF2-40B4-BE49-F238E27FC236}">
                <a16:creationId xmlns:a16="http://schemas.microsoft.com/office/drawing/2014/main" id="{4C3C2889-DCA7-B998-6446-F43FE0CAD57F}"/>
              </a:ext>
            </a:extLst>
          </p:cNvPr>
          <p:cNvSpPr txBox="1"/>
          <p:nvPr/>
        </p:nvSpPr>
        <p:spPr>
          <a:xfrm>
            <a:off x="5260857" y="2273047"/>
            <a:ext cx="3866585" cy="1384995"/>
          </a:xfrm>
          <a:prstGeom prst="rect">
            <a:avLst/>
          </a:prstGeom>
          <a:noFill/>
        </p:spPr>
        <p:txBody>
          <a:bodyPr wrap="square" rtlCol="0">
            <a:spAutoFit/>
          </a:bodyPr>
          <a:lstStyle/>
          <a:p>
            <a:r>
              <a:rPr lang="en-US" sz="2800" dirty="0">
                <a:solidFill>
                  <a:schemeClr val="bg1"/>
                </a:solidFill>
              </a:rPr>
              <a:t>Decreased PVR</a:t>
            </a:r>
          </a:p>
          <a:p>
            <a:r>
              <a:rPr lang="en-US" sz="2800" dirty="0">
                <a:solidFill>
                  <a:schemeClr val="bg1"/>
                </a:solidFill>
              </a:rPr>
              <a:t>Closure Of Ductus arteriosus</a:t>
            </a:r>
            <a:endParaRPr lang="en-IN" sz="2800" dirty="0">
              <a:solidFill>
                <a:schemeClr val="bg1"/>
              </a:solidFill>
            </a:endParaRPr>
          </a:p>
        </p:txBody>
      </p:sp>
      <p:sp>
        <p:nvSpPr>
          <p:cNvPr id="12" name="Arrow: Down 11">
            <a:extLst>
              <a:ext uri="{FF2B5EF4-FFF2-40B4-BE49-F238E27FC236}">
                <a16:creationId xmlns:a16="http://schemas.microsoft.com/office/drawing/2014/main" id="{371207B7-8BAB-D490-856F-FAF9CC896A0D}"/>
              </a:ext>
            </a:extLst>
          </p:cNvPr>
          <p:cNvSpPr/>
          <p:nvPr/>
        </p:nvSpPr>
        <p:spPr>
          <a:xfrm rot="16200000">
            <a:off x="8974730" y="2040826"/>
            <a:ext cx="584775" cy="1509489"/>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dirty="0"/>
          </a:p>
        </p:txBody>
      </p:sp>
      <p:sp>
        <p:nvSpPr>
          <p:cNvPr id="13" name="TextBox 12">
            <a:extLst>
              <a:ext uri="{FF2B5EF4-FFF2-40B4-BE49-F238E27FC236}">
                <a16:creationId xmlns:a16="http://schemas.microsoft.com/office/drawing/2014/main" id="{EE8BC9A3-6566-C866-8832-25E27C50C114}"/>
              </a:ext>
            </a:extLst>
          </p:cNvPr>
          <p:cNvSpPr txBox="1"/>
          <p:nvPr/>
        </p:nvSpPr>
        <p:spPr>
          <a:xfrm>
            <a:off x="10057549" y="2503183"/>
            <a:ext cx="3653244" cy="584775"/>
          </a:xfrm>
          <a:prstGeom prst="rect">
            <a:avLst/>
          </a:prstGeom>
          <a:noFill/>
        </p:spPr>
        <p:txBody>
          <a:bodyPr wrap="square" rtlCol="0">
            <a:spAutoFit/>
          </a:bodyPr>
          <a:lstStyle/>
          <a:p>
            <a:r>
              <a:rPr lang="en-US" sz="3200" dirty="0">
                <a:solidFill>
                  <a:schemeClr val="bg1"/>
                </a:solidFill>
              </a:rPr>
              <a:t>Shock</a:t>
            </a:r>
            <a:endParaRPr lang="en-IN" sz="3200" dirty="0">
              <a:solidFill>
                <a:schemeClr val="bg1"/>
              </a:solidFill>
            </a:endParaRPr>
          </a:p>
        </p:txBody>
      </p:sp>
      <p:sp>
        <p:nvSpPr>
          <p:cNvPr id="14" name="TextBox 13">
            <a:extLst>
              <a:ext uri="{FF2B5EF4-FFF2-40B4-BE49-F238E27FC236}">
                <a16:creationId xmlns:a16="http://schemas.microsoft.com/office/drawing/2014/main" id="{B9F5A2E2-CAFB-4D44-3951-3E36255FC369}"/>
              </a:ext>
            </a:extLst>
          </p:cNvPr>
          <p:cNvSpPr txBox="1"/>
          <p:nvPr/>
        </p:nvSpPr>
        <p:spPr>
          <a:xfrm>
            <a:off x="6096000" y="4582537"/>
            <a:ext cx="5175504" cy="646331"/>
          </a:xfrm>
          <a:prstGeom prst="rect">
            <a:avLst/>
          </a:prstGeom>
          <a:noFill/>
        </p:spPr>
        <p:txBody>
          <a:bodyPr wrap="square" rtlCol="0">
            <a:spAutoFit/>
          </a:bodyPr>
          <a:lstStyle/>
          <a:p>
            <a:endParaRPr lang="en-US" dirty="0"/>
          </a:p>
          <a:p>
            <a:endParaRPr lang="en-IN" dirty="0"/>
          </a:p>
        </p:txBody>
      </p:sp>
    </p:spTree>
    <p:extLst>
      <p:ext uri="{BB962C8B-B14F-4D97-AF65-F5344CB8AC3E}">
        <p14:creationId xmlns:p14="http://schemas.microsoft.com/office/powerpoint/2010/main" val="428112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94312A8-28FD-BBE6-B6EE-4170C554DCE8}"/>
              </a:ext>
            </a:extLst>
          </p:cNvPr>
          <p:cNvSpPr>
            <a:spLocks noGrp="1"/>
          </p:cNvSpPr>
          <p:nvPr>
            <p:ph type="ftr" sz="quarter" idx="11"/>
          </p:nvPr>
        </p:nvSpPr>
        <p:spPr/>
        <p:txBody>
          <a:bodyPr/>
          <a:lstStyle/>
          <a:p>
            <a:r>
              <a:rPr lang="en-US" dirty="0"/>
              <a:t>Scientific findings</a:t>
            </a:r>
          </a:p>
        </p:txBody>
      </p:sp>
      <p:sp>
        <p:nvSpPr>
          <p:cNvPr id="5" name="Slide Number Placeholder 4">
            <a:extLst>
              <a:ext uri="{FF2B5EF4-FFF2-40B4-BE49-F238E27FC236}">
                <a16:creationId xmlns:a16="http://schemas.microsoft.com/office/drawing/2014/main" id="{4B291CB2-78EC-2B24-3CA6-BC7E51FD5C7A}"/>
              </a:ext>
            </a:extLst>
          </p:cNvPr>
          <p:cNvSpPr>
            <a:spLocks noGrp="1"/>
          </p:cNvSpPr>
          <p:nvPr>
            <p:ph type="sldNum" sz="quarter" idx="12"/>
          </p:nvPr>
        </p:nvSpPr>
        <p:spPr/>
        <p:txBody>
          <a:bodyPr/>
          <a:lstStyle/>
          <a:p>
            <a:fld id="{FE024F78-56A6-7740-B68D-8D4D026EDF3F}" type="slidenum">
              <a:rPr lang="en-US" smtClean="0"/>
              <a:pPr/>
              <a:t>99</a:t>
            </a:fld>
            <a:endParaRPr lang="en-US" dirty="0"/>
          </a:p>
        </p:txBody>
      </p:sp>
      <p:sp>
        <p:nvSpPr>
          <p:cNvPr id="7" name="TextBox 6">
            <a:extLst>
              <a:ext uri="{FF2B5EF4-FFF2-40B4-BE49-F238E27FC236}">
                <a16:creationId xmlns:a16="http://schemas.microsoft.com/office/drawing/2014/main" id="{4DBAF830-2470-A6CD-2FFF-6831D3260245}"/>
              </a:ext>
            </a:extLst>
          </p:cNvPr>
          <p:cNvSpPr txBox="1"/>
          <p:nvPr/>
        </p:nvSpPr>
        <p:spPr>
          <a:xfrm>
            <a:off x="3049524" y="255588"/>
            <a:ext cx="6099048" cy="1077218"/>
          </a:xfrm>
          <a:prstGeom prst="rect">
            <a:avLst/>
          </a:prstGeom>
          <a:noFill/>
        </p:spPr>
        <p:txBody>
          <a:bodyPr wrap="square">
            <a:spAutoFit/>
          </a:bodyPr>
          <a:lstStyle/>
          <a:p>
            <a:r>
              <a:rPr lang="en-US" sz="3200" dirty="0">
                <a:solidFill>
                  <a:schemeClr val="bg1"/>
                </a:solidFill>
              </a:rPr>
              <a:t>Increased PBF</a:t>
            </a:r>
          </a:p>
          <a:p>
            <a:r>
              <a:rPr lang="en-US" sz="3200" dirty="0">
                <a:solidFill>
                  <a:schemeClr val="bg1"/>
                </a:solidFill>
              </a:rPr>
              <a:t>Increased Left atrial Blood</a:t>
            </a:r>
          </a:p>
        </p:txBody>
      </p:sp>
      <p:sp>
        <p:nvSpPr>
          <p:cNvPr id="9" name="Arrow: Down 8">
            <a:extLst>
              <a:ext uri="{FF2B5EF4-FFF2-40B4-BE49-F238E27FC236}">
                <a16:creationId xmlns:a16="http://schemas.microsoft.com/office/drawing/2014/main" id="{ABB87989-2815-12E7-D4EE-0DF54C72B083}"/>
              </a:ext>
            </a:extLst>
          </p:cNvPr>
          <p:cNvSpPr/>
          <p:nvPr/>
        </p:nvSpPr>
        <p:spPr>
          <a:xfrm>
            <a:off x="4773168" y="1493496"/>
            <a:ext cx="786384" cy="711199"/>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142FAF1D-182A-8F5D-E7FD-378AF3DDACB2}"/>
              </a:ext>
            </a:extLst>
          </p:cNvPr>
          <p:cNvSpPr txBox="1"/>
          <p:nvPr/>
        </p:nvSpPr>
        <p:spPr>
          <a:xfrm>
            <a:off x="4451205" y="2290226"/>
            <a:ext cx="3529584" cy="830997"/>
          </a:xfrm>
          <a:prstGeom prst="rect">
            <a:avLst/>
          </a:prstGeom>
          <a:noFill/>
        </p:spPr>
        <p:txBody>
          <a:bodyPr wrap="square" rtlCol="0">
            <a:spAutoFit/>
          </a:bodyPr>
          <a:lstStyle/>
          <a:p>
            <a:r>
              <a:rPr lang="en-US" sz="4800" dirty="0">
                <a:solidFill>
                  <a:schemeClr val="bg1"/>
                </a:solidFill>
              </a:rPr>
              <a:t>ASD</a:t>
            </a:r>
            <a:endParaRPr lang="en-IN" sz="4800" dirty="0">
              <a:solidFill>
                <a:schemeClr val="bg1"/>
              </a:solidFill>
            </a:endParaRPr>
          </a:p>
        </p:txBody>
      </p:sp>
      <p:sp>
        <p:nvSpPr>
          <p:cNvPr id="11" name="Arrow: Right 10">
            <a:extLst>
              <a:ext uri="{FF2B5EF4-FFF2-40B4-BE49-F238E27FC236}">
                <a16:creationId xmlns:a16="http://schemas.microsoft.com/office/drawing/2014/main" id="{0357F034-913C-9FF7-2F6A-E86B62001C07}"/>
              </a:ext>
            </a:extLst>
          </p:cNvPr>
          <p:cNvSpPr/>
          <p:nvPr/>
        </p:nvSpPr>
        <p:spPr>
          <a:xfrm rot="8461690">
            <a:off x="3424985" y="2902295"/>
            <a:ext cx="859536" cy="10198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Arrow: Right 11">
            <a:extLst>
              <a:ext uri="{FF2B5EF4-FFF2-40B4-BE49-F238E27FC236}">
                <a16:creationId xmlns:a16="http://schemas.microsoft.com/office/drawing/2014/main" id="{E9C4DBD6-5FF2-EB75-055F-BBC8A4FD8C13}"/>
              </a:ext>
            </a:extLst>
          </p:cNvPr>
          <p:cNvSpPr/>
          <p:nvPr/>
        </p:nvSpPr>
        <p:spPr>
          <a:xfrm rot="2303702">
            <a:off x="5984666" y="2902127"/>
            <a:ext cx="859536" cy="10198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E8D518E4-E616-D1DE-48F2-E6E572DCD691}"/>
              </a:ext>
            </a:extLst>
          </p:cNvPr>
          <p:cNvSpPr txBox="1"/>
          <p:nvPr/>
        </p:nvSpPr>
        <p:spPr>
          <a:xfrm>
            <a:off x="2393805" y="4078643"/>
            <a:ext cx="2379363" cy="523220"/>
          </a:xfrm>
          <a:prstGeom prst="rect">
            <a:avLst/>
          </a:prstGeom>
          <a:noFill/>
        </p:spPr>
        <p:txBody>
          <a:bodyPr wrap="square" rtlCol="0">
            <a:spAutoFit/>
          </a:bodyPr>
          <a:lstStyle/>
          <a:p>
            <a:r>
              <a:rPr lang="en-US" sz="2800" dirty="0">
                <a:solidFill>
                  <a:srgbClr val="FF0000"/>
                </a:solidFill>
              </a:rPr>
              <a:t>RESTRICTIVE</a:t>
            </a:r>
            <a:endParaRPr lang="en-IN" sz="2800" dirty="0">
              <a:solidFill>
                <a:srgbClr val="FF0000"/>
              </a:solidFill>
            </a:endParaRPr>
          </a:p>
        </p:txBody>
      </p:sp>
      <p:sp>
        <p:nvSpPr>
          <p:cNvPr id="14" name="TextBox 13">
            <a:extLst>
              <a:ext uri="{FF2B5EF4-FFF2-40B4-BE49-F238E27FC236}">
                <a16:creationId xmlns:a16="http://schemas.microsoft.com/office/drawing/2014/main" id="{11668D5C-CD3D-65D0-6801-D54AE7B2796F}"/>
              </a:ext>
            </a:extLst>
          </p:cNvPr>
          <p:cNvSpPr txBox="1"/>
          <p:nvPr/>
        </p:nvSpPr>
        <p:spPr>
          <a:xfrm>
            <a:off x="6290908" y="3987010"/>
            <a:ext cx="3529584" cy="523220"/>
          </a:xfrm>
          <a:prstGeom prst="rect">
            <a:avLst/>
          </a:prstGeom>
          <a:noFill/>
        </p:spPr>
        <p:txBody>
          <a:bodyPr wrap="square" rtlCol="0">
            <a:spAutoFit/>
          </a:bodyPr>
          <a:lstStyle/>
          <a:p>
            <a:r>
              <a:rPr lang="en-US" sz="2800" dirty="0">
                <a:solidFill>
                  <a:srgbClr val="FF0000"/>
                </a:solidFill>
              </a:rPr>
              <a:t>NON - RESTRICTIVE</a:t>
            </a:r>
            <a:endParaRPr lang="en-IN" sz="2000" dirty="0">
              <a:solidFill>
                <a:srgbClr val="FF0000"/>
              </a:solidFill>
            </a:endParaRPr>
          </a:p>
        </p:txBody>
      </p:sp>
      <p:sp>
        <p:nvSpPr>
          <p:cNvPr id="15" name="TextBox 14">
            <a:extLst>
              <a:ext uri="{FF2B5EF4-FFF2-40B4-BE49-F238E27FC236}">
                <a16:creationId xmlns:a16="http://schemas.microsoft.com/office/drawing/2014/main" id="{61C83D27-5736-B504-B013-39A36A2CD6B2}"/>
              </a:ext>
            </a:extLst>
          </p:cNvPr>
          <p:cNvSpPr txBox="1"/>
          <p:nvPr/>
        </p:nvSpPr>
        <p:spPr>
          <a:xfrm>
            <a:off x="6290908" y="4601863"/>
            <a:ext cx="3529584" cy="1938992"/>
          </a:xfrm>
          <a:prstGeom prst="rect">
            <a:avLst/>
          </a:prstGeom>
          <a:noFill/>
        </p:spPr>
        <p:txBody>
          <a:bodyPr wrap="square" rtlCol="0">
            <a:spAutoFit/>
          </a:bodyPr>
          <a:lstStyle/>
          <a:p>
            <a:r>
              <a:rPr lang="en-US" sz="2400" dirty="0">
                <a:solidFill>
                  <a:schemeClr val="bg1"/>
                </a:solidFill>
              </a:rPr>
              <a:t>Good mixing of arterial Blood in RA</a:t>
            </a:r>
          </a:p>
          <a:p>
            <a:r>
              <a:rPr lang="en-US" sz="2400" dirty="0">
                <a:solidFill>
                  <a:schemeClr val="bg1"/>
                </a:solidFill>
              </a:rPr>
              <a:t>Better Saturation</a:t>
            </a:r>
          </a:p>
          <a:p>
            <a:r>
              <a:rPr lang="en-US" sz="2400" dirty="0">
                <a:solidFill>
                  <a:schemeClr val="bg1"/>
                </a:solidFill>
              </a:rPr>
              <a:t>Less Pulmonary vein congestion</a:t>
            </a:r>
            <a:endParaRPr lang="en-IN" dirty="0">
              <a:solidFill>
                <a:schemeClr val="bg1"/>
              </a:solidFill>
            </a:endParaRPr>
          </a:p>
        </p:txBody>
      </p:sp>
      <p:sp>
        <p:nvSpPr>
          <p:cNvPr id="16" name="TextBox 15">
            <a:extLst>
              <a:ext uri="{FF2B5EF4-FFF2-40B4-BE49-F238E27FC236}">
                <a16:creationId xmlns:a16="http://schemas.microsoft.com/office/drawing/2014/main" id="{C4464C5A-9D1D-C08B-3038-0EC11F326215}"/>
              </a:ext>
            </a:extLst>
          </p:cNvPr>
          <p:cNvSpPr txBox="1"/>
          <p:nvPr/>
        </p:nvSpPr>
        <p:spPr>
          <a:xfrm>
            <a:off x="2231310" y="4612855"/>
            <a:ext cx="3529584" cy="1938992"/>
          </a:xfrm>
          <a:prstGeom prst="rect">
            <a:avLst/>
          </a:prstGeom>
          <a:noFill/>
        </p:spPr>
        <p:txBody>
          <a:bodyPr wrap="square" rtlCol="0">
            <a:spAutoFit/>
          </a:bodyPr>
          <a:lstStyle/>
          <a:p>
            <a:r>
              <a:rPr lang="en-US" sz="2400" dirty="0">
                <a:solidFill>
                  <a:schemeClr val="bg1"/>
                </a:solidFill>
              </a:rPr>
              <a:t>Poor mixing of arterial Blood in RA</a:t>
            </a:r>
          </a:p>
          <a:p>
            <a:r>
              <a:rPr lang="en-US" sz="2400" dirty="0">
                <a:solidFill>
                  <a:schemeClr val="bg1"/>
                </a:solidFill>
              </a:rPr>
              <a:t>Low Saturation</a:t>
            </a:r>
          </a:p>
          <a:p>
            <a:r>
              <a:rPr lang="en-US" sz="2400" dirty="0">
                <a:solidFill>
                  <a:schemeClr val="bg1"/>
                </a:solidFill>
              </a:rPr>
              <a:t>More Pulmonary vein congestion</a:t>
            </a:r>
            <a:endParaRPr lang="en-IN" sz="2400" dirty="0">
              <a:solidFill>
                <a:schemeClr val="bg1"/>
              </a:solidFill>
            </a:endParaRPr>
          </a:p>
        </p:txBody>
      </p:sp>
    </p:spTree>
    <p:extLst>
      <p:ext uri="{BB962C8B-B14F-4D97-AF65-F5344CB8AC3E}">
        <p14:creationId xmlns:p14="http://schemas.microsoft.com/office/powerpoint/2010/main" val="3899872915"/>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Findings_WAC_CP_v10" id="{DFB4E90D-091B-45B9-9CB3-B93AA2CDF265}" vid="{C9138B91-C486-4852-8AB0-95D8040FA9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C44BFB8-0B48-48D5-A0BA-9317960E8F6C}">
  <ds:schemaRefs>
    <ds:schemaRef ds:uri="http://schemas.microsoft.com/sharepoint/v3/contenttype/forms"/>
  </ds:schemaRefs>
</ds:datastoreItem>
</file>

<file path=customXml/itemProps2.xml><?xml version="1.0" encoding="utf-8"?>
<ds:datastoreItem xmlns:ds="http://schemas.openxmlformats.org/officeDocument/2006/customXml" ds:itemID="{D9DD645B-D823-4D85-A8AC-AFAC8212B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6D7367-F508-4F80-B02C-79260B72660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Scientific findings presentation</Template>
  <TotalTime>3683</TotalTime>
  <Words>4941</Words>
  <Application>Microsoft Office PowerPoint</Application>
  <PresentationFormat>Widescreen</PresentationFormat>
  <Paragraphs>1013</Paragraphs>
  <Slides>118</Slides>
  <Notes>96</Notes>
  <HiddenSlides>0</HiddenSlides>
  <MMClips>10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118</vt:i4>
      </vt:variant>
    </vt:vector>
  </HeadingPairs>
  <TitlesOfParts>
    <vt:vector size="133" baseType="lpstr">
      <vt:lpstr>Agency FB</vt:lpstr>
      <vt:lpstr>Algerian</vt:lpstr>
      <vt:lpstr>Arial</vt:lpstr>
      <vt:lpstr>Arial Narrow</vt:lpstr>
      <vt:lpstr>Arial Nova</vt:lpstr>
      <vt:lpstr>Biome</vt:lpstr>
      <vt:lpstr>Biome Light</vt:lpstr>
      <vt:lpstr>Calibri</vt:lpstr>
      <vt:lpstr>Copperplate Gothic Bold</vt:lpstr>
      <vt:lpstr>Courier New</vt:lpstr>
      <vt:lpstr>ElsevierGulliver</vt:lpstr>
      <vt:lpstr>Lucida Handwriting</vt:lpstr>
      <vt:lpstr>Segoe UI</vt:lpstr>
      <vt:lpstr>Wingdings</vt:lpstr>
      <vt:lpstr>Office Theme</vt:lpstr>
      <vt:lpstr>CHD WITH DUCT DEPENDANT CIRCULATION     </vt:lpstr>
      <vt:lpstr>REFERENCES:</vt:lpstr>
      <vt:lpstr>PowerPoint Presentation</vt:lpstr>
      <vt:lpstr>PowerPoint Presentation</vt:lpstr>
      <vt:lpstr>PowerPoint Presentation</vt:lpstr>
      <vt:lpstr>DUCTUS ARTERIOSUS after Birth</vt:lpstr>
      <vt:lpstr>PowerPoint Presentation</vt:lpstr>
      <vt:lpstr>PowerPoint Presentation</vt:lpstr>
      <vt:lpstr>PowerPoint Presentation</vt:lpstr>
      <vt:lpstr>PowerPoint Presentation</vt:lpstr>
      <vt:lpstr>COARCTATION OF AORTA</vt:lpstr>
      <vt:lpstr>Embryology</vt:lpstr>
      <vt:lpstr>BONNET CLASSIFICATION</vt:lpstr>
      <vt:lpstr>PowerPoint Presentation</vt:lpstr>
      <vt:lpstr>PowerPoint Presentation</vt:lpstr>
      <vt:lpstr>Associated anomalies</vt:lpstr>
      <vt:lpstr>PowerPoint Presentation</vt:lpstr>
      <vt:lpstr>Berry aneurysm  10% (connoy et 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clues</vt:lpstr>
      <vt:lpstr>PowerPoint Presentation</vt:lpstr>
      <vt:lpstr>PowerPoint Presentation</vt:lpstr>
      <vt:lpstr>PowerPoint Presentation</vt:lpstr>
      <vt:lpstr>PowerPoint Presentation</vt:lpstr>
      <vt:lpstr>Coarctation with VSD</vt:lpstr>
      <vt:lpstr>PowerPoint Presentation</vt:lpstr>
      <vt:lpstr>Physical appearance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vt:lpstr>
      <vt:lpstr>Side effects of PGE1</vt:lpstr>
      <vt:lpstr>PowerPoint Presentation</vt:lpstr>
      <vt:lpstr>PowerPoint Presentation</vt:lpstr>
      <vt:lpstr>PowerPoint Presentation</vt:lpstr>
      <vt:lpstr>PowerPoint Presentation</vt:lpstr>
      <vt:lpstr>PowerPoint Presentation</vt:lpstr>
      <vt:lpstr>PowerPoint Presentation</vt:lpstr>
      <vt:lpstr>CoA + VSD</vt:lpstr>
      <vt:lpstr>Re-coarctation develops</vt:lpstr>
      <vt:lpstr>INTERUPTTED AORTIC 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signs</vt:lpstr>
      <vt:lpstr>PowerPoint Presentation</vt:lpstr>
      <vt:lpstr>PowerPoint Presentation</vt:lpstr>
      <vt:lpstr>PowerPoint Presentation</vt:lpstr>
      <vt:lpstr>ECHO</vt:lpstr>
      <vt:lpstr>Pre Operative assessment</vt:lpstr>
      <vt:lpstr>Management</vt:lpstr>
      <vt:lpstr>Single Repair </vt:lpstr>
      <vt:lpstr>PowerPoint Presentation</vt:lpstr>
      <vt:lpstr>CRITICAL AORTIC STENOSIS</vt:lpstr>
      <vt:lpstr>PowerPoint Presentation</vt:lpstr>
      <vt:lpstr>PowerPoint Presentation</vt:lpstr>
      <vt:lpstr>Pathology</vt:lpstr>
      <vt:lpstr>Clinical features</vt:lpstr>
      <vt:lpstr>MANAGEMENT</vt:lpstr>
      <vt:lpstr>PowerPoint Presentation</vt:lpstr>
      <vt:lpstr>PowerPoint Presentation</vt:lpstr>
      <vt:lpstr>PERCUTANEOUS BALLOON VALVULOPLASTY</vt:lpstr>
      <vt:lpstr>PowerPoint Presentation</vt:lpstr>
      <vt:lpstr>PowerPoint Presentation</vt:lpstr>
      <vt:lpstr>Hypoplastic left heart syndrome</vt:lpstr>
      <vt:lpstr>PowerPoint Presentation</vt:lpstr>
      <vt:lpstr>PowerPoint Presentation</vt:lpstr>
      <vt:lpstr>CORONARIES IN HLHS</vt:lpstr>
      <vt:lpstr>During Fetal Life</vt:lpstr>
      <vt:lpstr>PowerPoint Presentation</vt:lpstr>
      <vt:lpstr>PowerPoint Presentation</vt:lpstr>
      <vt:lpstr>SURVIVAL DEPENDS ON</vt:lpstr>
      <vt:lpstr>Clinical presentation</vt:lpstr>
      <vt:lpstr>Clinical finding</vt:lpstr>
      <vt:lpstr>ECG</vt:lpstr>
      <vt:lpstr>PowerPoint Presentation</vt:lpstr>
      <vt:lpstr>ECHO</vt:lpstr>
      <vt:lpstr>PowerPoint Presentation</vt:lpstr>
      <vt:lpstr>PowerPoint Presentation</vt:lpstr>
      <vt:lpstr>PowerPoint Presentation</vt:lpstr>
      <vt:lpstr>PowerPoint Presentation</vt:lpstr>
      <vt:lpstr>Staged repair for HLHS</vt:lpstr>
      <vt:lpstr>PowerPoint Presentation</vt:lpstr>
      <vt:lpstr>Staged repair for HLHS</vt:lpstr>
      <vt:lpstr>PowerPoint Presentation</vt:lpstr>
      <vt:lpstr>PowerPoint Presentation</vt:lpstr>
      <vt:lpstr>PowerPoint Presentation</vt:lpstr>
      <vt:lpstr>Hybrid approach</vt:lpstr>
      <vt:lpstr>Cardiac transplant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CHD WITH DUCT DEPENDANT CIRCULATION</dc:title>
  <dc:creator>ACER</dc:creator>
  <cp:lastModifiedBy>shivendrran.m.s@gmail.com</cp:lastModifiedBy>
  <cp:revision>81</cp:revision>
  <dcterms:created xsi:type="dcterms:W3CDTF">2023-10-02T16:19:15Z</dcterms:created>
  <dcterms:modified xsi:type="dcterms:W3CDTF">2023-10-16T18:50:12Z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